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7" r:id="rId3"/>
    <p:sldId id="304" r:id="rId4"/>
    <p:sldId id="301" r:id="rId5"/>
    <p:sldId id="302" r:id="rId6"/>
    <p:sldId id="305" r:id="rId7"/>
    <p:sldId id="292" r:id="rId8"/>
    <p:sldId id="293" r:id="rId9"/>
    <p:sldId id="294" r:id="rId10"/>
    <p:sldId id="281" r:id="rId11"/>
    <p:sldId id="278" r:id="rId12"/>
    <p:sldId id="295" r:id="rId13"/>
    <p:sldId id="296" r:id="rId14"/>
    <p:sldId id="297" r:id="rId15"/>
    <p:sldId id="298" r:id="rId16"/>
    <p:sldId id="299" r:id="rId17"/>
    <p:sldId id="300" r:id="rId18"/>
    <p:sldId id="282" r:id="rId19"/>
    <p:sldId id="288" r:id="rId20"/>
    <p:sldId id="289" r:id="rId21"/>
    <p:sldId id="290" r:id="rId22"/>
    <p:sldId id="306" r:id="rId23"/>
    <p:sldId id="291" r:id="rId24"/>
    <p:sldId id="30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gel Liang" initials="AL" lastIdx="2" clrIdx="0">
    <p:extLst>
      <p:ext uri="{19B8F6BF-5375-455C-9EA6-DF929625EA0E}">
        <p15:presenceInfo xmlns:p15="http://schemas.microsoft.com/office/powerpoint/2012/main" userId="53aaba7a6cd81e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76BD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4T08:25:46.1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4180 12171 0,'-26'0'15,"13"0"-15,13 13 16,-13-13 0,-1 0-1,1 0 1,0 0-16,13 13 16,-13-13-16,-1 0 0,1 0 15,0 0-15,0 14 16,-1-14-16,1 0 0,0 0 15,13 13-15,-13-13 0,0 0 0,-1 0 0,1 0 16,13 13-16,-13-13 0,0 13 0,-1-13 0,1 0 0,0 0 16,13 13-16,-13-13 0,-1 0 0,1 0 0,0 0 0,13 14 0,-13-14 15,0 0-15,-1 0 0,14 13 16,-13-13-16,13 13 0,-13-13 0,13 13 109,0 1-109,0-1 16,13-13-16,-13 13 16,0 0-16,13-13 0,1 0 15,-14 13-15,13-13 0,-13 14 16,13-14-16,-13 13 0,13 0 15,0-13-15,1 0 16,-14 13-16,13-13 0,0 0 16,-13 14-16,13-14 15,1 0-15,-14 13 0,13-13 0,-13 13 16,13-13-16,0 0 0,1 0 0,-14 13 0,13-13 16,0 0-16,-13 14 0,13-14 0,0 0 0,1 0 0,-14 13 15,13-13-15,0 0 0,0 0 0,-13 13 0,14-13 0,-1 0 0,0 0 16,0 0-16,1 13 0,-1-13 0,0 0 0,0 0 15,0 0-15,-13 13 0,14-13 0,-1 0 0,0 0 0,0 0 16,-13 14-16,14-14 0,-1 0 0,0 13 0,0-13 0,0 0 0,1 0 16,-1 0-16,0 0 0,-13 13 0,13-13 0,1 0 0,-1 0 0,0 0 0,0 0 15,1 0-15,-14 13 0,13-13 0,0 0 0,0 0 0,0 0 0,1 0 16,-1 0-16,0 0 0,0 14 0,1-14 0,-1 0 0,0 0 0,0 0 16,1 0-16,-1 0 0,0 0 0,0 0 0,0 0 15,1 0-15,-1 0 0,0 0 0,0 0 0,1 0 0,-1 0 0,0 0 16,0 0-16,0 0 0,1 0 0,-1 0 0,0 0 0,0 0 15,1 0-15,-1 0 0,0 0 0,0 0 0,1 0 0,-1 0 0,0 0 16,0 0-16,0 0 0,1 0 0,-1 0 0,0 0 0,0 0 0,1 0 16,-1 0-16,0 0 0,0 0 0,1 0 0,-14-14 0,13 14 0,0 0 0,0 0 15,0 0-15,1 0 0,-1 0 0,0 0 0,0 0 0,1 0 0,-1 0 16,0 0-16,0 0 0,1 0 0,-1 0 0,-13-13 0,13 13 0,0 0 0,0 0 16,1 0-16,-1 0 0,0 0 0,0 0 0,1 0 0,-1 0 0,0 0 0,0-13 15,1 13-15,-1 0 0,0 0 0,0 0 0,-13-13 0,13 13 0,1 0 16,-1 0-16,0 0 0,0 0 0,1 0 0,-1 0 0,0 0 15,-13-14-15,13 14 0,0 0 0,1 0 0,-1 0 0,0 0 16,0 0-16,1 0 0,-1 0 0,-13-13 0,13 13 16,0 0-16,1 0 0,-1 0 0,0 0 0,0 0 15,0 0-15,1 0 0,-14-13 0,13 13 0,0 0 0,-13-13 16,13 13-16,1 0 0,-1 0 0,0 0 16,-13-13-16,13 13 0,1 0 15,-14-14 1,13 14-16,-13-13 15,13 13-15,-13-13 16,0 0 0,0-1-16,0 1 15,0 0 1,0 0 31,-13 13-47,0 0 15,-1 0 1,1-14-16,0 14 0,0 0 16,-1 0-16,1 0 0,13-13 0,-13 13 0,0 0 0,-1 0 0,14-13 0,-13 13 0,0 0 15,0 0-15,0 0 0,-1 0 0,1 0 0,0 0 0,0 0 0,-1 0 0,14-13 0,-13 13 0,0 0 16,0 0-16,-1 0 0,1 0 0,0 0 0,0 0 0,0 0 0,-1-13 0,1 13 0,0 0 16,0 0-16,-1 0 0,1 0 0,0 0 0,0 0 0,0 0 0,-1-14 0,1 14 0,0 0 0,0 0 0,-1 0 15,1 0-15,0-13 0,0 13 0,-1 0 0,1 0 0,0 0 0,0 0 0,0 0 0,-1 0 0,1 0 0,0 0 0,0 0 16,-1 0-16,1 0 0,0-13 0,-14 13 0,14 0 0,0 0 0,0 0 0,0 0 0,-1 0 0,1 0 15,0 0-15,0 0 0,-1 0 0,-12 0 0,13 0 0,-1 0 0,1 0 0,0 0 0,0-13 0,0 13 16,-1 0-16,1 0 0,0 0 0,0 0 0,-1 0 0,1 0 0,0 0 0,0 0 0,-1 0 0,1 0 16,0 0-16,0 0 0,0 0 0,-1 0 0,1 0 0,0 0 0,0 0 15,-1 0-15,1 0 0,0 0 0,0 0 0,0 0 0,-1 0 16,1 0-16,0 0 0,0 0 0,-1 0 0,1 0 16,0 0-16,0 0 0,-1 0 0,1 0 0,0 0 15,0 0-15,0 0 0,-1 0 0,1 0 0,0 0 0,0 0 16,-1 0-16,1 0 0,0 0 0,0 0 15,-1 0-15,1 0 0,0 0 0,0 0 0,0 0 0,-1 0 16,1 0-16,0 0 0,0 13 0,-1-13 0,1 0 0,0 0 16,0 0-16,0 0 0,-1 0 0,1 0 0,0 0 0,0 0 15,13 13-15,-14-13 0,1 0 0,0 0 0,0 0 0,-1 0 16,1 0-16,0 0 0,0 0 0,0 0 16,-1 0-16,1 0 0,0 0 15,0 0 1,-1 0-16</inkml:trace>
  <inkml:trace contextRef="#ctx0" brushRef="#br0" timeOffset="11306.34">4075 11007 0,'-14'0'172,"1"0"-172,13 13 16,-13-13-16,13 13 31,-13-13-31,-1 0 94,14 13-94,-13-13 0,13 14 15,-13-14-15,13 13 16,-13-13-16,0 13 0,-1-13 15,14 13-15,0 0 0,-13-13 0,13 14 16,-13-14-16,0 0 16,13 13-16,-14 0 0,1-13 15,13 13 48,0 1-48,0-1 1,0 0 15,0 0-15,0 1 0,0-1-1,13-13-15,-13 13 0,14-13 16,-14 13-1,0 0-15,13-13 0,0 14 16,-13-1 0,13-13-16,-13 13 0,14-13 0,-1 0 15,-13 13-15,13-13 0,-13 14 0,13-14 0,-13 13 16,13-13-16,1 0 0,-14 13 0,0 0 16,13-13-16,0 0 15,-13 14-15,13-14 16,1 0-1,-1 0 17,0 0-32,0 0 15,1 0-15,-1 0 0,0 0 0,0 0 16,0 0-16,1 0 0,-1 0 0,0 0 0,0 0 16,1 0-16,-1 0 0,0 0 0,0 0 0,0 0 15,-13 13-15,14-13 0,-1 0 0,0 0 0,0 0 0,1 0 16,-1 0-16,0 0 0,0 0 0,1 0 0,-1 0 15,0 0-15,0 0 0,-13 13 0,13-13 0,1 0 0,-1 0 0,0 0 16,0 0-16,1 0 0,-1 0 0,0 0 0,0 0 0,1 0 16,-1 0-16,0 0 0,-13 13 0,13-13 0,0 0 0,1 0 0,-1 0 0,0 0 15,0 0-15,1 0 0,-1 0 0,0 0 0,0 0 0,0 0 16,1 0-16,-1 0 0,0 0 0,0 0 0,1 0 16,-1 0-16,0 0 0,0 0 0,1 0 0,-1 0 0,0 0 0,0 0 0,0 0 15,1 0-15,-1 0 0,0 0 0,0 0 0,1 0 0,-1 0 0,0 0 0,0 0 0,1 0 16,-1 0-16,0 0 0,0 0 0,0 0 0,1 13 0,-1-13 0,0 0 0,0 0 0,1 0 15,-1 0-15,0 0 0,0 0 0,1 0 0,-1 0 0,0 0 0,0 0 0,0 0 16,1 0-16,-1 0 0,0 0 0,0 0 0,1 0 0,-1 0 16,0 0-16,0 0 0,1 0 0,-1 0 0,0 0 0,0 0 15,0 0-15,1 0 0,-1 0 0,0 0 0,0 0 0,1 0 16,-1 0-16,0 0 0,0 0 0,0 0 0,1 0 0,-1 0 0,0 0 0,0 0 16,1 0-16,-1 0 0,0 0 0,0 0 0,1 0 0,-1 0 0,0 0 0,0 0 15,0 0-15,1 0 0,-1 0 0,0 0 0,0 0 0,1 0 0,-1 0 0,0 0 16,0 0-16,1 0 0,-1 0 0,0 0 0,0 0 0,0 0 0,1 0 15,-1 0-15,0 0 0,0 0 0,1 0 0,-1 0 0,0 0 16,0 0-16,0 0 0,1 0 0,-1 0 0,0 0 0,0 0 0,1 0 16,-1 0-16,0 0 0,0 0 0,1 0 0,-1 0 0,0 0 0,0 0 0,0 0 0,1 0 15,-1 0-15,0 0 0,0 0 0,1 0 0,-1 0 0,0 0 0,0 0 0,1 0 16,-1 0-16,0 0 0,0 0 0,0 0 0,1 0 0,-1 0 0,0 0 0,0 0 16,1 0-16,-1 0 0,0 0 0,0 0 0,1 0 0,-1 0 0,-13-13 0,13 13 15,0 0-15,0 0 0,1 0 0,-1 0 0,0 0 0,-13-13 0,13 13 16,1 0-16,-1 0 0,0 0 0,0 0 0,1 0 0,-1 0 15,0 0-15,0 0 0,0 0 0,1 0 0,-1 0 0,0 0 0,0 0 16,1 0-16,-1 0 0,0 0 0,0 0 0,0 0 0,1 0 16,-14-13-16,13 13 0,0 0 0,0 0 0,1 0 0,-1 0 0,0 0 15,0 0-15,1 0 0,-1 0 0,0 0 0,-13-13 0,13 13 16,0 0-16,1 0 0,-1 0 0,0 0 0,0 0 16,1 0-16,-1 0 0,0 0 0,0 0 0,1 0 0,-1 0 0,0 0 15,0 0-15,0 0 0,1-14 0,-1 14 0,0 0 16,0 0-16,1 0 0,-1 0 0,0 0 15,0 0-15,0-13 0,1 13 16,-1 0-16,0 0 0,0 0 16,-13-13-16,14 13 0,-1 0 15,0 0 1,-13-13-16,13 13 0,1 0 16,-14-14-16,0 1 15,13 13-15,-13-13 16,0 0 15,0-1-15,0 1-1,0 0 1,0 0 0,0 0-1,0-1 16,-13 14-15,13-13 0,-14 13-1,1 0-15,13-13 0,-13 13 16,0 0-16,13-13 0,-14 13 16,14-14-16,-13 14 0,0 0 15,13-13-15,-13 13 0,-1 0 16,1 0-16,0 0 15,13-13-15,-13 13 0,0 0 0,-1 0 0,1 0 16,0 0-16,13-13 0,-13 13 0,-1 0 0,1 0 0,0 0 0,0 0 16,0-14-16,-1 14 0,1 0 0,0 0 0,0 0 0,-1 0 15,14-13-15,-13 13 0,0 0 0,0 0 0,-1 0 0,1 0 0,0 0 16,0 0-16,0 0 0,-1 0 0,1 0 0,0 0 16,0 0-16,-1 0 0,1 0 0,0 0 0,0 0 0,-1 0 15,1 0-15,0 0 0,0 0 0,0 0 0,-1 0 0,1 0 16,0 0-16,0 0 0,-1 0 0,14-13 0,-13 13 0,0 0 15,0 0-15,0 0 0,-1 0 0,1 0 16,0 0-16,0 0 0,-1 0 16,1 0-16,0 0 0,0 0 15,-1 0-15,1 0 0,0 0 0,0 0 16,0 0-16,-1 0 0,1 0 0,0 0 16,0 0-16,-1 0 0,1 0 0,0 0 0,0 0 15,-1 0-15,1 0 0,0 0 0,0 0 0,0 0 16,-1 0-16,1 0 0,0 0 0,0 0 0,-1 0 15,1 0-15,0 0 0,0 0 0,-1 0 0,1 0 0,0 0 16,0 0-16,0 0 0,-1 0 0,1 0 0,0 0 0,0 0 16,-1 0-16,1 0 0,0 0 0,0 0 0,-1 0 0,1 0 15,0 0-15,0 0 0,0 0 0,-1 0 0,1 0 16,0 0-16,0 0 0,-1 0 0,1 0 0,0 0 0,0 0 16,0 0-16,-1 0 0,1 0 0,0 0 0,0 0 15,-1 0-15,1 0 0,0 0 0,0 0 0,-1 0 0,1 0 16,0 0-16,0 0 0,0 0 0,-1 0 0,1 0 0,0 0 0,0 0 15,-1 0-15,1 0 0,0 0 0,0 0 0,-1 0 0,1 0 16,0 0-16,0 0 0,0 0 0,-1 0 0,1 0 0,0 0 0,0 0 0,-1 0 16,1 0-16,0 0 0,0 0 0,0 0 0,-1 0 0,1 0 0,0 0 15,0 0-15,-1 0 0,1 0 0,0 0 0,0 0 16,-1 0-16,1 0 0,0 0 0,0 0 0,0 0 16,-1 0-16,1 0 0,0 0 0,0 0 0,-1 0 0,1 0 15,0 0-15,0 0 0,-1 0 0,1 0 0,0 0 0,0 0 0,0 0 16,-1 0-16,1 0 0,0 0 0,0 0 0,-1 0 0,1 0 0,0 0 15,0 0-15,-1 0 0,1 0 0,0 0 0,0 0 0,0 0 0,-1 0 0,1 0 16,0 0-16,0 0 0,-1 0 0,1 0 0,0 0 0,0 0 0,-1 0 16,1 0-16,0 0 0,0 0 0,0 0 0,-1 0 0,1 0 15,0 0-15,0 0 0,-1 0 0,1 0 0,0 0 0,0 0 0,0 0 16,-1 0-16,1 0 0,0 0 0,0 0 0,-1 0 0,1 0 16,0 0-16,0 0 0,-1 0 0,1 0 0,0 0 0,0 0 0,0 0 0,-1 0 15,1 0-15,0 0 0,0 0 0,-1 0 0,1 0 0,0 0 0,0 0 16,-1 0-16,1 0 0,0 0 0,0 0 0,0 0 0,-1 0 15,1 0-15,0 0 0,0 0 0,-1 0 0,1 0 0,0 0 16,0 0-16,0 0 0,-1 0 0,1 0 0,0 0 16,0 0-16,-1 0 0,1 0 0,0 0 15,0 0-15,-1 0 0,1 0 0,0 0 0,0 0 0,0 0 16,-1 0-16,1 0 0,0 0 0,0 0 0,-1 0 0,1 0 16,0 0-16,0 0 0,-1 0 0,1 0 15,0 0-15,0 0 0,0 0 0,-1 0 16,1 0-1,0 0 17</inkml:trace>
  <inkml:trace contextRef="#ctx0" brushRef="#br0" timeOffset="13429.98">4392 10557 0,'-13'0'16,"0"0"-1,-1 0-15,1 0 0,0 0 16,13 13-16,-13-13 0,-1 0 16,1 0-16,0 0 0,0 0 0,13 13 15,-13-13-15,-1 0 0,1 0 0,0 0 0,0 0 0,-1 0 0,1 0 16,0 0-16,0 0 0,13 14 0,-13-14 0,-1 0 0,1 0 0,0 0 0,0 0 16,-1 0-16,1 0 0,13 13 0,-13-13 0,0 0 0,-1 0 0,14 13 0,-13-13 0,0 0 0,0 0 0,0 0 15,-1 0-15,14 13 0,-13-13 0,0 0 0,0 0 0,-1 0 0,1 0 16,0 13-16,0-13 0,-1 0 0,1 0 0,0 0 0,13 14 0,-13-14 0,0 0 0,-1 0 15,14 13-15,-13-13 0,0 0 0,0 0 0,-1 0 0,14 13 0,-13-13 0,0 0 16,0 0-16,-1 0 0,14 13 16,-13-13 46,13 14-46,0-1 15,0 0-31,0 0 31,0 1-15,0-1-16,0 0 16,13-13-16,-13 13 0,0 0 15,14-13-15,-1 0 16,-13 14-1,13-14 1,-13 13 0,13-13-16,1 0 15,-1 0-15,-13 13 0,13-13 16,0 0-16,1 13 0,-1-13 0,0 0 0,0 0 16,-13 14-16,13-14 0,1 0 0,-1 0 0,-13 13 0,13-13 0,0 0 0,1 0 0,-1 0 15,0 0-15,0 0 0,1 0 0,-1 0 0,0 13 0,13-13 0,-12 0 0,-1 0 16,0 0-16,0 0 0,1 0 0,-1 0 0,0 0 0,0 0 0,1 0 0,-1 0 0,0 0 15,0 0-15,0 0 0,1 0 0,12 0 0,-13 0 0,1 0 0,-1 0 0,0 0 0,0 0 16,0 0-16,1 0 0,-1 0 0,0 0 0,0 0 0,1 0 0,-1 0 0,0 0 16,0 0-16,1 0 0,-1 0 0,0 0 0,0 0 0,0 0 15,1 0-15,-1 0 0,0 0 0,0 0 0,1 0 0,-1 0 0,0 0 16,0 0-16,1 0 0,-1 0 0,0 0 0,0 0 0,0 0 0,1 0 16,-1 0-16,0 0 0,0 0 0,1 0 0,-1 0 0,0 0 0,0 0 0,0 0 0,1 0 15,-1 0-15,0 0 0,0 0 0,1 0 0,-1 0 0,0 0 16,0 0-16,1 0 0,-1 0 0,0 0 0,0 0 15,0 0-15,1 0 0,-1 0 0,0 0 0,0 0 0,1 0 16,-1 0-16,0 0 0,0 0 0,1 0 0,-1 0 0,0 0 0,0 0 16,0 0-16,1 0 0,-1 0 0,0 0 0,0 0 0,1 0 0,-1 0 0,0-13 0,0 13 15,1 0-15,-1 0 0,0 0 0,0 0 0,0 0 0,1 0 0,-1 0 0,0-13 16,0 13-16,1 0 0,-1 0 0,0 0 0,0 0 0,1 0 0,-1 0 0,0 0 16,0 0-16,0 0 0,1 0 0,-1 0 0,0 0 15,0 0-15,1 0 0,-1 0 0,0 0 0,0 0 0,0 0 0,1 0 0,-1 0 16,0 0-16,0 0 0,1 0 0,-1 0 0,0 0 0,0 0 0,1 0 0,-1 0 15,0 0-15,13 0 0,-12 0 0,-1 0 0,0 0 0,0 0 0,1 0 0,12 0 16,-13 0-16,1 0 0,-1 0 0,0 0 0,0 0 0,0 0 0,1 0 0,-1 0 0,0 0 16,0 0-16,1 0 0,-1 0 0,0 0 0,0 0 0,0 0 0,1 0 15,-1 0-15,0 0 0,0 0 0,1 0 0,-1 0 0,0 0 0,0 0 16,1 0-16,-1 0 0,0 0 0,0 0 0,0 0 16,1 0-16,-1 0 0,0 0 0,0 0 0,1 0 0,-1 0 15,0 0-15,0 0 0,1 0 0,-1 0 0,0 0 16,-13-14-16,13 14 0,0 0 0,1 0 0,-1 0 15,0 0-15,0 0 0,1 0 0,-1 0 16,0 0-16,-13-13 0,13 13 0,1 0 16,-1 0-16,0 0 31,-13-13-15,0 0-1,13 13-15,0 0 16,-13-14 78,-13 14-63,13-13-31,-13 13 15,0 0-15,13-13 0,-13 0 16,-1 13-16,1 0 0,0 0 0,13-13 16,-13 13-16,-1 0 0,1 0 0,0 0 0,0 0 0,-1 0 15,14-14-15,-13 14 0,0 0 0,0 0 0,0 0 0,-1 0 0,1 0 0,0 0 0,0 0 16,-1 0-16,1 0 0,0 0 0,0 0 0,-1 0 0,1 0 0,-13-13 0,13 13 0,-1 0 0,1 0 16,0 0-16,0 0 0,-1 0 0,1 0 0,0 0 0,0 0 0,-1 0 0,1 0 0,0 0 0,0-13 0,0 13 0,-1 0 0,1 0 0,0 0 15,-14 0-15,14 0 0,0 0 0,0 0 0,0 0 0,-1 0 0,1 0 0,-27 0 0,27 0 0,-13 0 0,12 0 16,-12 0-16,13 0 0,0 0 0,-1 0 0,1 0 0,0 0 0,-14 0 0,14 0 0,0 0 0,0 0 0,-1 0 0,1 0 15,0 0-15,0 0 0,0 0 0,-1 0 0,1 0 0,0 0 0,0 0 0,-1-13 0,1 13 0,-13 0 0,13 0 16,-1 0-16,1 0 0,0 0 0,0 0 0,-1 0 0,1 0 0,0 0 0,0 0 0,-1 0 0,1 0 0,-13 0 16,13 0-16,-1 0 0,1 0 0,0 0 0,0 0 0,-14 0 0,14 0 0,0 0 0,-1 0 15,1 0-15,0 0 0,0 0 0,0 0 0,-1 0 0,1 0 0,0 0 0,0 0 0,-1 0 16,1 0-16,0-14 0,0 14 0,-1 0 0,1 0 0,0 0 0,0 0 0,0 0 16,-1 0-16,1 0 0,0 0 0,0 0 0,-1 0 0,1 0 0,0 0 15,0 0-15,-1 0 0,1 0 0,0 0 0,0 0 0,0 0 0,-1 0 0,1 0 16,0 0-16,0 0 0,-1 0 0,1 0 0,13-13 0,-13 13 0,0 0 15,0 0-15,-1 0 0,1 0 0,0 0 0,0 0 0,-1 0 0,1 0 0,0 0 16,0 0-16,-1 0 0,1 0 0,0 0 0,0 0 0,0 0 0,-1 0 0,1 0 16,0 0-16,0 0 0,-1 0 0,1 0 0,0 0 0,0 0 15,-1 0-15,1 0 0,0 0 0,0 0 0,0 0 16,-1 0-16,1 0 0,0 0 0,0 0 0,-1 0 0,1 0 16,0 0-16,0 0 0,0 0 0,-1 0 0,1 0 15,0 0-15,0 0 0,-1 0 0,1 0 16,0 0-16,0 0 0,-1 0 15,1 0-15,0 0 16,0 0-16,0 0 16,-1 0-16,1 0 15,0 0-15,0 0 16,-1 0-16,1 0 0,0 0 16,0 0-1,-1 0-15,1 0 0,0 0 16,0 0-16,0 0 15,-1 0-15,1 0 0,0 0 0,0 0 16,-1 0-16,1 0 0,0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9T04:25:54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23879 7845 0,'-14'0'15,"1"0"-15,13 13 0,-13-13 0,13 13 16,-13-13-16,13 14 0,-14-14 0,14 13 0,-13-13 15,13 13-15,-13-13 0,13 13 0,-13-13 0,0 14 0,13-1 16,-14-13-16,1 13 0,13 0 0,-13-13 0,13 13 16,-13-13-16,13 14 0,-14-14 0,14 13 0,-13-13 15,13 13-15,-13-13 0,13 13 0,0 1 0,-13-14 16,13 13-16,-13-13 0,13 13 0,-14-13 0,14 13 16,-13-13-16,13 13 0,-13 1 0,13-1 0,-13-13 0,13 13 15,-14-13-15,14 13 0,-13-13 0,13 14 0,-13-14 0,13 13 0,-13-13 16,13 13-16,-14-13 0,14 13 0,-13-13 0,13 14 15,-13-14-15,13 13 0,-13-13 16,13 13-16,-13-13 0,13 13 0,-14-13 16,14 13-16,-13-13 0,13 14 15,-13-14-15,13 13 0,-13-13 0,13 13 0,-14-13 0,14 13 16,-13-13-16,13 14 0,-13-14 0,0 0 16,13 13-16,-14-13 0,14 13 15,-13-13-15,13 13 0,0 1 16,-13-14-16,13 13 15,-13-13 1,0 0-16,13 13 0</inkml:trace>
  <inkml:trace contextRef="#ctx0" brushRef="#br0" timeOffset="1371.79">25440 7951 0,'-14'0'16,"1"0"-16,0 0 63,13 13-63,-13-13 15,0 13-15,13 0 0,-14-13 0,14 14 16,-13-14-16,0 0 0,13 13 0,-13-13 0,13 13 0,-14-13 0,14 13 0,-13-13 15,13 14-15,-13-14 0,0 0 0,13 13 0,-14-13 0,14 13 0,0 0 0,-13-13 0,13 13 16,-13-13-16,0 0 0,13 14 0,-13-14 0,13 13 0,0 0 0,-14-13 0,14 13 16,-13-13-16,0 0 0,13 14 0,-13-14 0,13 13 0,0 0 0,-14-13 0,14 13 15,-13-13-15,13 14 0,-13-14 0,13 13 0,-13-13 0,13 13 0,-14-13 16,14 13-16,-13 0 0,0 1 0,0-14 0,13 13 16,0 0-16,-13-13 0,13 13 0,-14-13 0,14 14 0,-13-14 15,0 13-15,13 0 0,-13-13 0,13 13 0,-14-13 16,14 14-16,-13-1 0,0-13 0,13 13 0,-13 0 15,13 0-15,-13-13 0,13 14 16,-14-1-16,1-13 0,13 13 0,-13-13 0,13 13 16,-13-13-16,13 14 0,0-1 0,-14-13 0,1 0 15,13 13-15,0 0 0,-13-13 0,13 13 0,-13-13 16,13 14-16,-14-1 0,1-13 0,13 13 0,-13-13 16,13 13-16,0 1 0,-13-14 0,13 13 0,-13-13 15,-1 13-15,1 0 0,0-13 0,13 14 16,0-1-16,-13-13 0,-1 0 0,14 13 0,-13-13 0,13 13 15,-13-13-15,13 13 0,-13-13 0,13 14 0,-14-14 16,14 13-16,-13-13 0,13 13 0,-13-13 0,13 13 16,-13-13-16,13 14 0,-13-14 0,13 13 0,-14-13 0,14 13 15,-13-13-15,13 13 0,-13-13 0,13 14 0,-13-14 16,13 13-16,-14-13 0,1 0 0,13 13 0,-13-13 16,13 13-16,-13 0 0,0-13 0,13 14 15,-14-14-15,14 13 0,-13-13 0,0 0 16,13 13-16,-13-13 0,13 13 0,-14-13 15</inkml:trace>
  <inkml:trace contextRef="#ctx0" brushRef="#br0" timeOffset="21973.17">26485 7911 0,'0'13'47,"-13"-13"-32,13 14-15,-14-14 16,14 13-16,-13-13 16,13 13-16,0 0 0,-13-13 0,13 13 15,-13-13-15,13 14 0,-14-14 0,14 13 16,-13-13-16,13 13 16,-13-13-16,13 13 0,-13-13 15,13 14-15,-14-14 0,14 13 16,-13-13-16,13 13 15,-13-13-15,13 13 0,-13-13 16,13 13-16,-13-13 16,13 14-1,-14-14 1,14 13-16,0 0 16,-13-13-16,13 13 15,-13-13-15,0 0 16,13 14-1,-14-14 1,14 13 0,0 0-1,-13-13-15,13 13 16,-13-13-16,0 0 0,13 14 0,-13-14 16,13 13-16,0 0 0,-14-13 0,14 13 15,-13-13-15,13 13 16,-13-13-16,0 0 0,13 14 0,0-1 15,-14-13-15,14 13 16,-13-13 0,13 13-1,-13-13-15,0 0 16,13 14-16,0-1 0,-14-13 16,14 13-16,-13-13 15,13 13 1,-13-13-1,13 14-15,-13-14 0,13 13 0,-13-13 16,13 13-16,-14-13 16,14 13-16,-13-13 15,13 13-15,-13-13 0,13 14 16,0-1-16,-13-13 0,13 13 16,-14-13-1,14 13-15,-13-13 16,0 0-16,13 14 0,0-1 15,-13-13-15,13 13 16,-14-13-16,14 13 16,-13-13-16,13 13 15,-13-13-15,13 14 0,-13-14 16,13 13-16,-13-13 0,13 13 16,-14-13-16,14 13 0,-13-13 15,13 14-15,-13-14 16,13 13-16,-13-13 0,13 13 0,-14-13 15,14 13-15,-13-13 0,13 14 0,-13-14 16,13 13-16,-13-13 0,13 13 16,-13-13-16,13 13 0,-14-13 0,1 13 0,0-13 15,13 14-15,-13-14 0,13 13 0,-14-13 16,1 0-16,13 13 0,0 0 16,-13-13-16,0 0 0,13 14 0,-14-14 15,1 0-15,13 13 0,-13-13 16,13 13-16,0 0 0,-13-13 0,13 14 15,-13-14-15,-1 0 0,14 13 16,-13-13-16,0 0 16,13 13-16,-13-13 47,13 13-32,-14-13-15,14 13 16,-13-13-1,13 14 17,-13-14-17,13 13-15,0 0 32,-13-13-17,13 13-15,-14-13 16,14 14-1,-13-14-15,13 13 16</inkml:trace>
  <inkml:trace contextRef="#ctx0" brushRef="#br0" timeOffset="24173.06">27570 7871 0,'-14'0'16,"14"14"-16,-13-14 63,13 13-63,-13-13 15,13 13-15,-13-13 0,13 13 0,-14-13 16,14 14-16,-13-14 0,13 13 15,-13-13-15,13 13 0,-13-13 16,13 13-16,0 0 0,-13-13 16,-1 0-16,14 14 0,0-1 15,-13-13-15,13 13 16,-13-13-16,13 13 16,-13-13-16,13 14 0,-14-14 15,14 13 1,0 0-1,-13-13-15,13 13 16,0 0 0,-13-13-16,13 14 0,0-1 0,-13-13 15,-1 0-15,14 13 0,-13-13 0,13 13 16,0 1-16,-13-14 0,13 13 0,-13-13 16,13 13-16,-13-13 0,13 13 0,-14-13 15,14 14-15,0-1 0,-13-13 0,13 13 16,-13-13-16,0 0 0,13 13 15,-14-13-15,14 13 0,-13-13 16,13 14-16,0-1 0,-13-13 0,0 0 0,13 13 0,-14-13 16,14 13-16,-13-13 0,13 14 0,0-1 15,-13-13-15,0 0 0,13 13 0,-13-13 0,13 13 16,-14-13-16,14 14 0,-13-14 0,13 13 0,-13-13 16,0 0-16,13 13 0,-14-13 0,14 13 0,-13-13 15,13 13-15,-13-13 0,13 14 0,-13-14 0,0 0 16,13 13-16,-14-13 0,14 13 15,-13-13-15,13 13 16,-13-13-16,13 14 0,-13-14 16,13 13-16,-14-13 15,14 13-15,-13-13 0,0 0 16,13 13-16,0 0 0,-13-13 0,13 14 16,-14-14-16,1 13 0,0-13 15,13 13-15,-13 0 0,0-13 16,13 14-16,-14-14 15,14 13-15,-13-13 0,13 13 16,-13-13-16,13 13 0,-13-13 16,13 14-16,-14-14 0,1 13 15,13 0 1,-13-13-16,0 0 0,13 13 16,0 0-16,-14-13 0,1 0 0,13 14 15,-13-14-15,13 13 0,-13-13 0,13 13 16,-13-13-16,13 13 0,-14-13 0,14 14 15,-13-14-15,13 13 0,-13-13 0,0 0 16,13 13-16,0 0 0,-14-13 16,1 0-16,13 14 0,-13-14 15,13 13-15,-13-13 16,13 13-16,0 0 0,-14-13 0,1 0 16,13 13-16,-13-13 0,13 14 15,-13-14-15,13 13 0,0 0 16,-13-13-16,-1 0 0,14 13 0,-13-13 15,13 14-15,-13-14 16,13 13-16,0 0 0,-13-13 16,-1 0-16,14 13 0,-13-13 15,13 14-15,-13-1 16,13 0-16,-13-13 0,13 13 0,-14-13 16,14 13-16,-13-13 0,13 14 15,-13-14-15,13 13 0,0 0 0,-13-13 0,0 0 16,13 13-16,-14-13 0,14 14 0,0-1 15,-13-13-15,13 13 0,-13-13 0,13 13 0,-13-13 16,13 14-16,-14-14 0,14 13 0,-13-13 0,13 13 0,-13-13 16,13 13-16,0 0 0,-13-13 0,0 0 0,13 14 0,0-1 15,-14-13-15,14 13 0,-13-13 0,13 13 0,-13-13 16,13 14-16,-13-14 0,13 13 0,0 0 0,-14-13 16,14 13-16,-13-13 0,13 13 15,-13-13-15,13 14 0,-13-14 0,13 13 16,-14-13-16,14 13 0,-13-13 0,13 13 15,-13-13-15,13 14 0,-13-14 0,13 13 0,-13-13 16,13 13-16,-14-13 0,14 13 0,0 1 0,-13-14 16,0 0-16,13 13 0,0 0 0,-13-13 0,13 13 15,-14-13-15,14 13 0,-13-13 16,13 14-16,-13-14 0,13 13 0,-13-13 0,13 13 0,-14-13 16,14 13-16,0 1 0,-13-14 0,0 13 0,13 0 0,-13-13 15,13 13-15,-13-13 0,13 14 0,0-1 0,-14-13 0,14 13 16,-13-13-16,13 13 0,-13-13 0,13 13 15,-13-13 1,13 14-16,0-1 16,-14-13-16</inkml:trace>
  <inkml:trace contextRef="#ctx0" brushRef="#br0" timeOffset="26385.62">28006 7871 0,'0'0'0,"-26"14"15,26-1-15,-14-13 0,14 13 0,-13-13 16,13 13-16,0 1 0,-13-14 16,13 13-16,-13-13 0,13 13 0,-13-13 0,13 13 15,0 0-15,-14-13 0,14 14 0,-13-14 0,0 0 0,13 13 16,-13-13-16,13 13 0,-14-13 0,14 13 0,0 1 16,-13-14-16,0 0 0,13 13 0,-13 0 0,-1-13 15,14 13-15,0 0 0,-13-13 16,13 14-16,-13-14 0,13 13 0,-13-13 15,13 13-15,-13 0 0,13 1 16,-14-14-16,1 13 0,0-13 16,13 13-16,-13-13 0,13 13 0,0 1 15,-14-14-15,14 13 0,-13-13 16,0 0-16,13 13 0,0 0 0,-13-13 16,13 13-16,-14-13 0,14 14 15,-13-14-15,0 0 0,13 13 0,0 0 16,-13-13-16,13 13 0,-13-13 0,13 14 15,-14-14-15,1 0 0,13 13 0,-13-13 0,13 13 0,0 0 16,-13-13-16,13 14 0,-14-14 0,1 0 16,13 13-16,-13 0 0,0-13 0,13 13 15,-13-13-15,13 13 0,-14-13 0,1 14 0,0-14 16,13 13-16,0 0 0,-13-13 0,-1 0 0,14 13 0,-13-13 16,13 14-16,-13-14 0,13 13 0,-13-13 0,13 13 0,-14-13 15,14 13-15,-13-13 0,13 13 0,-13-13 0,0 14 16,13-1-16,-13-13 0,13 13 0,-14-13 0,1 13 0,0 1 15,13-1-15,-13-13 0,-1 0 0,14 13 0,-13-13 0,13 13 16,-13-13-16,13 14 0,0-1 0,-13-13 0,-1 0 0,14 13 0,-13-13 16,13 13-16,-13-13 0,13 13 0,0 1 0,-13-14 0,0 0 15,13 13-15,-14-13 0,14 13 0,-13-13 16,13 13-16,0 1 0,-13-14 0,0 0 16,13 13-16,-14-13 0,14 13 0,-13-13 0,13 13 15,0 1-15,-13-14 0,0 0 0,13 13 0,-13-13 16,13 13-16,0 0 0,-14-13 0,14 13 0,-13-13 15,13 14-15,-13-14 0,13 13 0,-13-13 16,13 13-16,-14-13 16,14 13-16,0 1 0,-13-14 0,13 13 15,-13-13-15,13 13 0,-13-13 16,13 13-16,-14-13 0,14 14 0,0-1 16,-13-13-16,13 13 0,-13-13 0,13 13 15,-13-13-15,13 13 0,-13-13 16,13 14-16,-14-14 0,14 13 0,-13-13 15,13 13-15,0 0 0,-13-13 0,13 14 16,-13-14-16,13 13 16,-14-13-16,14 13 0,0 0 0,-13-13 0,13 14 15,-13-14-15,13 13 0,-13 0 0,13 0 16,-14-13-16,14 13 0,0 1 16,-13-14-16,0 0 15,13 13-15,0 0 16,-13-13-16,13 13 0,0 1 15,-13-14-15,13 13 0,-14-13 16,14 13-16,-13-13 0,13 13 0,-13-13 16,13 13-16,0 1 0,-13-14 15,13 13 48,0 0-63,-14-13 15,14 13-15,-13-13 0,13 14 94,0-1-78,-13-13-16,13 13 0,0 0 15,-13-13 64,13 14-48,-14-14 16,14 13-47</inkml:trace>
  <inkml:trace contextRef="#ctx0" brushRef="#br0" timeOffset="30583.1">29726 7858 0,'-13'0'15,"13"13"-15,-14-13 0,1 0 0,0 0 16,13 14-16,-13-14 0,13 13 0,-13-13 16,13 13-16,-14-13 0,1 0 0,13 13 0,-13-13 15,13 14-15,-13-14 0,13 13 16,-14-13-16,1 0 0,13 13 0,0 0 16,-13-13-16,13 13 0,-13-13 15,13 14-15,-13-14 0,-1 13 0,14 0 16,-13-13-16,13 13 0,-13-13 15,13 14-15,-13-14 0,-1 0 0,14 13 0,0 0 0,-13-13 16,13 13-16,-13-13 0,13 13 0,-13-13 16,13 14-16,-14-14 0,14 13 0,0 0 15,-13-13-15,0 0 16,13 13-16,-13-13 16,13 14-16,0-1 0,-13-13 0,13 13 15,-14-13 1,14 13-16,-13-13 31,13 14-15,0-1-16,-13-13 15,0 0-15,13 13 0,-14 0 16,14 0-16,-13-13 0,13 14 0,-13-1 16,0-13-16,13 13 0,-14-13 15,14 13-15,0 1 0,-13-14 0,13 13 16,-13-13-16,13 13 0,0 0 15,-13-13-15,0 0 0,13 14 0,0-1 16,-14-13-16,14 13 0,-13-13 0,13 13 16,0 0-16,-13-13 0,13 14 0,-13-14 0,13 13 15,-14-13-15,14 13 0,-13-13 16,13 13-16,0 1 0,-13-14 0,13 13 0,-13-13 0,13 13 16,-14-13-16,14 13 0,0 0 15,-13-13-15,13 14 0,-13-14 0,13 13 16,-13-13-16,13 13 0,0 0 0,-13-13 0,13 14 0,-14-14 15,14 13-15,-13-13 0,0 0 0,13 13 0,0 0 0,-13-13 16,13 14-16,-14-14 0,14 13 0,-13-13 0,13 13 0,-13-13 16,13 13-16,-13-13 0,13 13 0,0 1 0,-14-14 0,14 13 15,-13-13-15,0 0 0,13 13 0,0 0 16,-13-13-16,13 14 0,-13-14 16,13 13-16,0 0 0,-14-13 0,1 0 15,13 13-15,-13-13 0,13 14 0,0-1 16,-13-13-16,13 13 15,-14-13-15,14 13 0,-13 0 16,0-13-16,13 14 0,-13-14 0,13 13 16,0 0-16,-13-13 0,13 13 0,-14-13 15,14 14-15,-13-14 0,13 13 0,-13-13 0,13 13 0,-13-13 16,13 13-16,-14-13 0,14 14 0,-13-14 0,13 13 16,-13-13-16,13 13 0,-13-13 0,13 13 0,-14 0 15,1-13-15,13 14 0,0-1 0,-13-13 0,13 13 16,-13-13-16,13 13 0,-13-13 0,13 14 15,-14-14-15,14 13 0,-13-13 16,13 13-16,0 0 0,-13-13 0,0 14 16,-1-14-16,14 13 0,0 0 15,-13-13-15,13 13 0,-13-13 0,13 13 16,-13-13-16,-1 14 0,14-1 16,-13-13-16,13 13 0,-13-13 0,0 0 0,13 13 0,-13-13 15,-1 14-15,14-1 0,-13-13 0,13 13 0,-13-13 16,0 0-16,13 13 0,-14-13 0,14 13 0,-13-13 15,13 14-15,-13-14 0,13 13 0,-13-13 0,0 0 16,13 13-16,-14-13 0,14 13 0,-13-13 0,13 14 16,-13-14-16,0 0 0,13 13 0,-14-13 0,14 13 15,-13-13-15,13 13 0,-13-13 0,0 0 16,13 14-16,-14-14 0,14 13 0,-13-13 16,13 13-16,-13-13 0,0 0 0,0 0 15,13 13-15,0 0 0,-14-13 0,1 0 16,13 14-16,-13-14 0,0 0 0,13 13 0,-14-13 15,14 13-15,-13-13 0,0 0 0,13 13 0,-13-13 16,13 14-16,-14-14 0,1 0 0,13 13 0,-13-13 0,0 0 16,13 13-16,-13-13 0,-1 0 0,14 13 0,0 1 15,-13-14-15,0 0 0,0 13 0,-1-13 0,14 13 16,-13-13-16,0 0 0,13 13 0,-13-13 0,13 13 0,-14-13 16,1 14-16,0-14 0,13 13 0,-13-13 0,0 0 15,13 13-15,0 0 0,-14-13 0,1 0 0,13 14 16,-13-14-16,0 0 0,13 13 0,-14-13 15,14 13-15,-13-13 0,13 13 0,-13-13 16,13 13-16,-13-13 16,13 14-16,-14-14 0,1 0 15,13 13-15,-13-13 16,13 13-16,-13 0 16,0-13-16,13 14 15,-14-14-15,14 13 16,-13-13-16,13 13 0,-13-13 0,13 13 15,-13-13-15,13 14 0,-14-14 16,14 13-16,-13-13 0,13 13 0,-13-13 0,13 13 16,-13-13-16,13 13 0,-13-13 15,13 14-15,-14-14 0,14 13 0,-13-13 16,13 13-16,0 0 0,-13-13 0,13 14 16,-13-14-16,13 13 15,-14-13-15,14 13 0,-13-13 16,13 13-16,0 1 15,-13-14-15,13 13 16,-13-13-16,13 13 0,-14-13 16,14 13-16,-13-13 15,13 13-15,-13 1 16,13-1-16,-13-13 16,13 13-16,-13-13 15,13 13 1,-14-13-16,14 14 0,-13-14 15,13 13-15,0 0 16,-13-13-16,0 0 16,13 13-1,-14-13 1,14 14-16,0-1 16,-13-13-16,13 13 0,-13-13 0,13 13 15,-13-13-15,13 13 0,-14-13 16,14 14-1</inkml:trace>
  <inkml:trace contextRef="#ctx0" brushRef="#br0" timeOffset="41503.33">4564 14261 0,'0'13'0,"-13"-13"16,0 0-16,-1 0 16,14 14-16,0-1 0,-13-13 15,13 13 16,-13-13-31,0 0 16,13 13-16,-14-13 0,14 13 16,-13-13-16,13 14 15,-13-14-15,13 13 16,-13-13-16,0 0 0,13 13 16,-14-13-16,1 0 15,13 13-15,-13 1 0,0-14 16,13 13-16,-14-13 0,14 13 15,-13-13-15,13 13 0,0 0 16,-13-13-16,0 0 0,13 14 0,-14-14 0,14 13 0,-13-13 16,13 13-16,0 0 0,-13-13 0,0 14 15,0-14-15,13 13 0,-14-13 0,1 0 16,13 13-16,0 0 16,-13-13-16,0 0 31,13 14-31,-14-14 15,14 13 1,-13-13-16,0 0 0,13 13 16,-13-13-16,13 13 0,-13-13 0,13 13 15,-14-13-15,1 14 0,0-14 16,13 13-16,-13-13 0,13 13 0,-14-13 16,14 13-16,-13-13 0,0 0 0,13 14 0,-13-14 15,13 13-15,-14-13 0,14 13 0,-13-13 16,13 13-16,-13-13 0,13 14 0,-13-14 0,0 13 15,-1-13-15,14 13 0,-13-13 0,13 13 16,-13-13-16,13 13 0,-13-13 0,13 14 16,-14-14-16,1 0 0,13 13 0,0 0 15,-13-13-15,13 13 63,-13-13-48,13 14-15,-14-14 16,14 13-16,-13-13 0,13 13 16,-13-13-16,13 13 0,-13-13 0,13 13 15,-13-13-15,13 14 16,-14-14-16,14 13 0,-13-13 0,0 0 47,13 13-32</inkml:trace>
  <inkml:trace contextRef="#ctx0" brushRef="#br0" timeOffset="46816.61">15954 14301 0,'-13'0'16,"0"0"-16,0 0 0,-1 0 0,1 0 15,0 0-15,13 13 0,-13-13 0,13 13 0,-13-13 16,13 13-16,-14-13 0,14 14 0,-13-14 0,13 13 16,-13-13-16,13 13 15,-13-13-15,-1 13 16,1-13-16,13 14 0,-13-14 16,13 13-16,-13-13 0,13 13 0,-14-13 15,14 13-15,-13-13 0,13 13 0,-13 1 0,0-1 16,13 0-16,-13-13 0,13 13 0,-14-13 0,14 14 15,-13-14-15,13 13 0,-13-13 0,13 13 0,-13-13 0,13 13 16,-14-13-16,14 14 0,-13-14 0,13 13 16,0 0-16,-13-13 0,13 13 0,0 0 15,-13-13-15,0 0 0,13 14 0,0-1 16,-14 0-16,14 0 16,-13-13-16,13 14 15,0-1 1,-13-13-16,13 13 0,0 0 15,-13-13-15,-1 0 0,14 14 0,0-1 16,-13-13-16,13 13 16,0 0-16,-13-13 15,13 13-15,-13-13 16,13 14-16,-14-14 16,14 13-16,0 0 15,-13-13-15,13 13 16,-13-13-16,13 14 0,-13-14 15,13 13-15,-13 0 0,13 0 16,-14-13-16,14 13 16,-13-13-16,13 14 15,0-1-15,-13-13 0,0 0 16,13 13-16,-14-13 16,14 13-16,-13-13 15,13 14-15,0-1 0,-13-13 0,0 0 16,13 13-16,-14-13 0,14 13 0,-13-13 15,13 14-15,0-1 0,-13-13 0,13 13 16,-13-13-16,0 13 0,13 0 16,-14-13-16,14 14 15,-13-14-15,0 0 0,13 13 16,-13-13-16,13 13 16,-14-13-16,14 13 15,0 1 48,-13-14-63,13 13 15,-13-13-15,13 13 0,-13-13 16,13 13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81EB6-F1FB-4C63-9C58-25F965C07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0CD40C-72CE-41AB-A6F9-D2161C582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536BF-D466-4C16-9B56-98F766717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14-Apr-20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FCE04-950C-48DC-A757-79DF47FE5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07CEB-C54C-43B4-82AE-8B505219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0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0597A-C61E-42C3-96E3-C3CF2C9F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C2EFB8-AE8C-478B-A2E8-215FB1856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0F982-42F5-4EC1-A2D0-05B06677A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14-Apr-20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C1FC1-A7CE-4CF4-A7E3-60890D165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E02D7-6564-41DA-B74B-19D499D1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8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0B655A-6C60-41E4-9CC4-946AF6FDB9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DDC38-F808-4ECB-B40F-B5513C31B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E5B87-13BB-4044-98C5-8C71971D1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14-Apr-20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D14D4-2A03-4DB0-928A-0530929A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E783D-9908-4A9C-A604-390EFD0E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2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45C4F-296F-4B6E-BC7B-7BB6F2966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9621F-BC53-466A-ACC2-3CECAA1BF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4D698-CB34-44E1-822D-0EE64EE34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14-Apr-20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273EE-E7BA-43F3-81F8-9861FEC1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770A7-597D-45AD-A8F1-4C3F3CD49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65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CE7F-D3FB-45D9-9B9B-7F0E80C3A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B960E-C43D-48C1-959F-A3266C3FC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8C452-7E28-459D-95A3-E9F7F8E67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14-Apr-20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63733-DD44-4940-A41F-0E67AC673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BABF9-5F99-48ED-BD93-9C1B4124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91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0A067-1CFC-4898-9FDC-A364E3CE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14ECD-C33C-4C2B-916A-60DC214955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A391C-08E7-4453-BE39-FF74D1E4E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47016-108C-4117-8CDA-C2AAFAA2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14-Apr-20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9CAEC-1203-451D-9192-09292E98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0DE80-0B7C-40F8-9DD4-EA166A7C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03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15B4-2290-48BE-B6B7-E1751E762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4E332-714F-4E1A-837C-475C3F64E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F10FE-D7A3-4F2C-91A3-22A1C3736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251199-FADA-4EEA-977E-3AF9DD0EDA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AE1B8C-7708-45E7-A3EB-154DCA130F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F79699-AB95-4010-AC62-986939DF3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14-Apr-20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672BD8-9148-481C-8547-4E599CA3A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462D90-7FCA-4403-BCEB-32E35252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3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2934D-BE09-442B-946A-C60D8065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572539-41C6-459E-A4CB-3E5DE034E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14-Apr-20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2D6EF-A2BE-4888-99A9-AB27E49E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BB105E-19DE-4C44-BA36-B43381EB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90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58959D-F2B0-4DF3-BCF5-3AC10CFA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14-Apr-20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76F70-5EF2-494E-86A4-0A9C64256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F8C3A-B806-41E3-8F51-220820F4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16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0687-B6AB-41E4-9AB1-B071D5265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85557-FD96-49D4-B3E5-4F1D0FDE4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32C5DC-840C-425B-9E4E-BE9B7A497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5BA11-7401-48B3-97A1-410E128F0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14-Apr-20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79B90-B969-4752-99A1-7F2AD3085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3EF79-4E63-4912-8655-460660CA0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64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6CF8-2611-49D6-A398-19DEF34F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D2527-4FC4-40CD-84C0-705B70695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83068-1222-471C-B78D-AAC12B623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84A64-1374-4F15-A124-056C4A2D8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14-Apr-20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68F27-D2BB-4455-8C0F-CE796E2C4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0BE01-5BDD-42EC-9364-FF3C0C2A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8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A8F1FD-C4C4-4E78-B826-DA22F58E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41B5D-C6B2-401B-9A5A-30412569A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BA1DC-61AC-4442-BFBF-A8A6A58E4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7D3C6-B661-42D3-9911-8182F647D9FF}" type="datetimeFigureOut">
              <a:rPr lang="en-US" smtClean="0"/>
              <a:t>14-Apr-20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8BDEB-CA4A-4C60-83A8-885AFBB14D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91FD0-D0EE-45FC-8919-9A345B824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3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3.png"/><Relationship Id="rId7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customXml" Target="../ink/ink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6E4C-C5CC-4B66-9D53-3146917F2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0013"/>
            <a:ext cx="9144000" cy="1655762"/>
          </a:xfrm>
        </p:spPr>
        <p:txBody>
          <a:bodyPr>
            <a:normAutofit fontScale="90000"/>
          </a:bodyPr>
          <a:lstStyle/>
          <a:p>
            <a:r>
              <a:rPr lang="en-US" dirty="0"/>
              <a:t>Spliceome dynamics during osteogenesis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D409B-4EF5-40EA-9651-1B6DFCF59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1937"/>
            <a:ext cx="9144000" cy="1655762"/>
          </a:xfrm>
        </p:spPr>
        <p:txBody>
          <a:bodyPr/>
          <a:lstStyle/>
          <a:p>
            <a:r>
              <a:rPr lang="en-US" dirty="0"/>
              <a:t>Part 2: Functional consequences of </a:t>
            </a:r>
            <a:r>
              <a:rPr lang="en-US"/>
              <a:t>alternative splicing (</a:t>
            </a:r>
            <a:r>
              <a:rPr lang="en-US" dirty="0"/>
              <a:t>RNA-Seq)</a:t>
            </a:r>
          </a:p>
          <a:p>
            <a:r>
              <a:rPr lang="en-US" dirty="0"/>
              <a:t>Angel Liang</a:t>
            </a:r>
          </a:p>
          <a:p>
            <a:r>
              <a:rPr lang="en-US" dirty="0"/>
              <a:t>7/4/2020</a:t>
            </a:r>
          </a:p>
        </p:txBody>
      </p:sp>
    </p:spTree>
    <p:extLst>
      <p:ext uri="{BB962C8B-B14F-4D97-AF65-F5344CB8AC3E}">
        <p14:creationId xmlns:p14="http://schemas.microsoft.com/office/powerpoint/2010/main" val="76285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6881"/>
            <a:ext cx="5598226" cy="823789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Clustering of time-series </a:t>
            </a:r>
            <a:r>
              <a:rPr lang="en-US" dirty="0" err="1"/>
              <a:t>spliceomic</a:t>
            </a:r>
            <a:r>
              <a:rPr lang="en-US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C676-F649-43A2-8760-630C3673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5060"/>
            <a:ext cx="4410694" cy="3452957"/>
          </a:xfrm>
        </p:spPr>
        <p:txBody>
          <a:bodyPr>
            <a:normAutofit/>
          </a:bodyPr>
          <a:lstStyle/>
          <a:p>
            <a:r>
              <a:rPr lang="en-US" sz="2000" dirty="0" err="1"/>
              <a:t>Kohonen</a:t>
            </a:r>
            <a:r>
              <a:rPr lang="en-US" sz="2000" dirty="0"/>
              <a:t> SOM</a:t>
            </a:r>
          </a:p>
          <a:p>
            <a:r>
              <a:rPr lang="en-US" sz="2000" dirty="0"/>
              <a:t>Map dimensions set to 5x5 at this point</a:t>
            </a:r>
          </a:p>
          <a:p>
            <a:r>
              <a:rPr lang="en-US" sz="2000" dirty="0">
                <a:solidFill>
                  <a:srgbClr val="7030A0"/>
                </a:solidFill>
              </a:rPr>
              <a:t>JUM: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Differential junctions (all)</a:t>
            </a:r>
          </a:p>
          <a:p>
            <a:pPr lvl="1"/>
            <a:r>
              <a:rPr lang="en-US" sz="1800" dirty="0"/>
              <a:t>Differential junctions (plausible only)</a:t>
            </a:r>
          </a:p>
          <a:p>
            <a:r>
              <a:rPr lang="en-US" sz="2000" dirty="0">
                <a:solidFill>
                  <a:srgbClr val="C00000"/>
                </a:solidFill>
              </a:rPr>
              <a:t>PSI-Sigma: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Differential LSVs</a:t>
            </a:r>
          </a:p>
          <a:p>
            <a:pPr lvl="1"/>
            <a:r>
              <a:rPr lang="en-US" sz="1800" dirty="0"/>
              <a:t>Differential exons (sum of all LSVs)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24665-B7AD-4D33-8D11-93DBDAFC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264" y="3494418"/>
            <a:ext cx="5341488" cy="32385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389E9C-8CD5-4B80-BB26-D3DB7C2E4D5E}"/>
              </a:ext>
            </a:extLst>
          </p:cNvPr>
          <p:cNvCxnSpPr>
            <a:cxnSpLocks/>
          </p:cNvCxnSpPr>
          <p:nvPr/>
        </p:nvCxnSpPr>
        <p:spPr>
          <a:xfrm>
            <a:off x="4957948" y="4762005"/>
            <a:ext cx="1478478" cy="12469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4904F7-8FA4-4884-9668-F90C2B6C0502}"/>
              </a:ext>
            </a:extLst>
          </p:cNvPr>
          <p:cNvCxnSpPr>
            <a:cxnSpLocks/>
          </p:cNvCxnSpPr>
          <p:nvPr/>
        </p:nvCxnSpPr>
        <p:spPr>
          <a:xfrm flipV="1">
            <a:off x="4857008" y="2185061"/>
            <a:ext cx="1739735" cy="130935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CB193BE-6157-499D-A403-E9B3FC8E6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264" y="157916"/>
            <a:ext cx="5431919" cy="327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63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E903CA-6936-401C-849F-880423EA807A}"/>
              </a:ext>
            </a:extLst>
          </p:cNvPr>
          <p:cNvSpPr txBox="1">
            <a:spLocks/>
          </p:cNvSpPr>
          <p:nvPr/>
        </p:nvSpPr>
        <p:spPr>
          <a:xfrm>
            <a:off x="717468" y="1825625"/>
            <a:ext cx="4410694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GO Terms and PFAM families for ALL genes containing differential junctions/exons</a:t>
            </a:r>
          </a:p>
          <a:p>
            <a:r>
              <a:rPr lang="en-US" sz="2400" dirty="0"/>
              <a:t>For clustered junctions/exons, functional enrichment done: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GO Terms (each cluster)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PFAM families (each cluster)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Upstream RNA-binding proteins (from </a:t>
            </a:r>
            <a:r>
              <a:rPr lang="en-US" sz="2000" dirty="0" err="1"/>
              <a:t>CLiP</a:t>
            </a:r>
            <a:r>
              <a:rPr lang="en-US" sz="2000" dirty="0"/>
              <a:t>-Seq, FLASH-Seq)</a:t>
            </a:r>
          </a:p>
          <a:p>
            <a:r>
              <a:rPr lang="en-US" sz="2400" dirty="0"/>
              <a:t>Analyses repeated for the highest/lowest scaled PSI at each time point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564771-7D66-4C29-B177-7F1C934BC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831" y="2956804"/>
            <a:ext cx="5767131" cy="3122813"/>
          </a:xfrm>
          <a:prstGeom prst="rect">
            <a:avLst/>
          </a:prstGeom>
        </p:spPr>
      </p:pic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1C18DDD8-3D12-4079-B70D-37EC8E60442E}"/>
              </a:ext>
            </a:extLst>
          </p:cNvPr>
          <p:cNvSpPr/>
          <p:nvPr/>
        </p:nvSpPr>
        <p:spPr>
          <a:xfrm rot="17158324">
            <a:off x="6117247" y="1657681"/>
            <a:ext cx="1653517" cy="681234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2A4A40-41EB-4834-A674-4339057AC04B}"/>
              </a:ext>
            </a:extLst>
          </p:cNvPr>
          <p:cNvSpPr/>
          <p:nvPr/>
        </p:nvSpPr>
        <p:spPr>
          <a:xfrm>
            <a:off x="6311900" y="2956804"/>
            <a:ext cx="2209800" cy="1208796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67F700-69DB-4A0B-8631-B75528966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302" y="291146"/>
            <a:ext cx="4077660" cy="246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92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0"/>
            <a:ext cx="10515600" cy="899597"/>
          </a:xfrm>
        </p:spPr>
        <p:txBody>
          <a:bodyPr>
            <a:normAutofit/>
          </a:bodyPr>
          <a:lstStyle/>
          <a:p>
            <a:r>
              <a:rPr lang="en-US" sz="4000" dirty="0"/>
              <a:t>Cluster-wise GO terms of interest - </a:t>
            </a:r>
            <a:r>
              <a:rPr lang="en-US" sz="4000" dirty="0">
                <a:solidFill>
                  <a:srgbClr val="C00000"/>
                </a:solidFill>
              </a:rPr>
              <a:t>PSI-Sigma</a:t>
            </a:r>
            <a:r>
              <a:rPr lang="en-US" sz="4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1868D-A781-43C5-97FE-9EA384E50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763" y="1945061"/>
            <a:ext cx="2487961" cy="1359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B34EE6-CFF4-4245-8580-263085388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15" y="1945061"/>
            <a:ext cx="4048385" cy="254354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AD25EAD-9689-4699-AC7C-9BF2C03B1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0264" y="1661434"/>
            <a:ext cx="468086" cy="424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BP</a:t>
            </a:r>
          </a:p>
        </p:txBody>
      </p:sp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7C5612BD-F912-4371-96F9-D55A99804B2F}"/>
              </a:ext>
            </a:extLst>
          </p:cNvPr>
          <p:cNvSpPr/>
          <p:nvPr/>
        </p:nvSpPr>
        <p:spPr>
          <a:xfrm rot="10611551" flipV="1">
            <a:off x="4084299" y="1290198"/>
            <a:ext cx="1805947" cy="650367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8F477AA-CEE5-4D39-A46B-58031F76F728}"/>
              </a:ext>
            </a:extLst>
          </p:cNvPr>
          <p:cNvSpPr txBox="1">
            <a:spLocks/>
          </p:cNvSpPr>
          <p:nvPr/>
        </p:nvSpPr>
        <p:spPr>
          <a:xfrm>
            <a:off x="1819941" y="2084723"/>
            <a:ext cx="2771900" cy="376910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YAP1, TAZ</a:t>
            </a:r>
            <a:r>
              <a:rPr lang="en-US" dirty="0">
                <a:solidFill>
                  <a:srgbClr val="C00000"/>
                </a:solidFill>
              </a:rPr>
              <a:t>, TPM1, GALNT11, ANK2, LTBP1, ARL13B, ADAM15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B0D90D-2AE3-4622-8FA7-C1399BC0B6A2}"/>
              </a:ext>
            </a:extLst>
          </p:cNvPr>
          <p:cNvCxnSpPr>
            <a:cxnSpLocks/>
          </p:cNvCxnSpPr>
          <p:nvPr/>
        </p:nvCxnSpPr>
        <p:spPr>
          <a:xfrm flipV="1">
            <a:off x="2337792" y="2388876"/>
            <a:ext cx="300558" cy="7065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7087BE-8EC7-4CAB-B533-9E6A00EF0605}"/>
              </a:ext>
            </a:extLst>
          </p:cNvPr>
          <p:cNvSpPr txBox="1">
            <a:spLocks/>
          </p:cNvSpPr>
          <p:nvPr/>
        </p:nvSpPr>
        <p:spPr>
          <a:xfrm>
            <a:off x="1107089" y="4805920"/>
            <a:ext cx="4480251" cy="13454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Hippo pathway mediates mechanosensitive differentiation mechanisms</a:t>
            </a:r>
          </a:p>
          <a:p>
            <a:r>
              <a:rPr lang="en-US" sz="2000" dirty="0"/>
              <a:t>Also transcriptionally interacts with </a:t>
            </a:r>
            <a:r>
              <a:rPr lang="en-US" sz="2000" dirty="0" err="1"/>
              <a:t>Wnt</a:t>
            </a:r>
            <a:r>
              <a:rPr lang="en-US" sz="2000" dirty="0"/>
              <a:t> </a:t>
            </a:r>
            <a:r>
              <a:rPr lang="en-US" sz="2000" dirty="0" err="1"/>
              <a:t>signalling</a:t>
            </a:r>
            <a:endParaRPr lang="en-US" sz="2000" dirty="0"/>
          </a:p>
        </p:txBody>
      </p:sp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7B7B4524-888F-4DD4-9CA5-12EA82F0B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907" y="3500250"/>
            <a:ext cx="2487961" cy="2961857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5B1503-B5A1-4057-9E96-B7724C205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0738" y="3528413"/>
            <a:ext cx="3034513" cy="303451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7B6824A-98FB-493C-BE00-BB817A91F462}"/>
              </a:ext>
            </a:extLst>
          </p:cNvPr>
          <p:cNvSpPr/>
          <p:nvPr/>
        </p:nvSpPr>
        <p:spPr>
          <a:xfrm>
            <a:off x="4734504" y="6468736"/>
            <a:ext cx="39716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Hwang, J.H., Byun, M.R., Kim, A.R., Kim, K.M., Cho, H.J., Lee, Y.H., Kim, J., </a:t>
            </a:r>
            <a:r>
              <a:rPr lang="en-US" sz="600" dirty="0" err="1"/>
              <a:t>Jeong</a:t>
            </a:r>
            <a:r>
              <a:rPr lang="en-US" sz="600" dirty="0"/>
              <a:t>, M.G., Hwang, E.S. and Hong, J.H., 2015. Extracellular matrix stiffness regulates osteogenic differentiation through MAPK activation. </a:t>
            </a:r>
            <a:r>
              <a:rPr lang="en-US" sz="600" i="1" dirty="0" err="1"/>
              <a:t>PloS</a:t>
            </a:r>
            <a:r>
              <a:rPr lang="en-US" sz="600" i="1" dirty="0"/>
              <a:t> one</a:t>
            </a:r>
            <a:r>
              <a:rPr lang="en-US" sz="600" dirty="0"/>
              <a:t>, </a:t>
            </a:r>
            <a:r>
              <a:rPr lang="en-US" sz="600" i="1" dirty="0"/>
              <a:t>10</a:t>
            </a:r>
            <a:r>
              <a:rPr lang="en-US" sz="600" dirty="0"/>
              <a:t>(8).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DC93BE-768F-4666-8D6F-44A6D8773A3C}"/>
              </a:ext>
            </a:extLst>
          </p:cNvPr>
          <p:cNvSpPr/>
          <p:nvPr/>
        </p:nvSpPr>
        <p:spPr>
          <a:xfrm>
            <a:off x="8960738" y="3065855"/>
            <a:ext cx="3290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Park, H.W., Kim, Y.C., Yu, B., </a:t>
            </a:r>
            <a:r>
              <a:rPr lang="en-US" sz="600" dirty="0" err="1"/>
              <a:t>Moroishi</a:t>
            </a:r>
            <a:r>
              <a:rPr lang="en-US" sz="600" dirty="0"/>
              <a:t>, T., Mo, J.S., Plouffe, S.W., Meng, Z., Lin, K.C., Yu, F.X., Alexander, C.M. and Wang, C.Y., 2015. Alternative </a:t>
            </a:r>
            <a:r>
              <a:rPr lang="en-US" sz="600" dirty="0" err="1"/>
              <a:t>Wnt</a:t>
            </a:r>
            <a:r>
              <a:rPr lang="en-US" sz="600" dirty="0"/>
              <a:t> signaling activates YAP/TAZ. </a:t>
            </a:r>
            <a:r>
              <a:rPr lang="en-US" sz="600" i="1" dirty="0"/>
              <a:t>Cell</a:t>
            </a:r>
            <a:r>
              <a:rPr lang="en-US" sz="600" dirty="0"/>
              <a:t>, </a:t>
            </a:r>
            <a:r>
              <a:rPr lang="en-US" sz="600" i="1" dirty="0"/>
              <a:t>162</a:t>
            </a:r>
            <a:r>
              <a:rPr lang="en-US" sz="600" dirty="0"/>
              <a:t>(4), pp.780-794.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E209588-26F2-4E2A-B97E-4437C6EBE8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5646" y="1200732"/>
            <a:ext cx="2600687" cy="1771897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08768A7-F184-421E-914D-9A76DC3433AB}"/>
              </a:ext>
            </a:extLst>
          </p:cNvPr>
          <p:cNvSpPr txBox="1">
            <a:spLocks/>
          </p:cNvSpPr>
          <p:nvPr/>
        </p:nvSpPr>
        <p:spPr>
          <a:xfrm>
            <a:off x="10927608" y="1049231"/>
            <a:ext cx="698006" cy="26578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?????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335927D-80CE-445D-86D5-C103CDB36762}"/>
              </a:ext>
            </a:extLst>
          </p:cNvPr>
          <p:cNvSpPr txBox="1">
            <a:spLocks/>
          </p:cNvSpPr>
          <p:nvPr/>
        </p:nvSpPr>
        <p:spPr>
          <a:xfrm>
            <a:off x="10268513" y="1241212"/>
            <a:ext cx="1318189" cy="531576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CACNA1C, CACNB3, Notch pathway, ATXN2L (an SF)</a:t>
            </a:r>
          </a:p>
        </p:txBody>
      </p:sp>
    </p:spTree>
    <p:extLst>
      <p:ext uri="{BB962C8B-B14F-4D97-AF65-F5344CB8AC3E}">
        <p14:creationId xmlns:p14="http://schemas.microsoft.com/office/powerpoint/2010/main" val="3531817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DF0BFB-94C0-4820-B609-E10CB8DD6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123" y="1818273"/>
            <a:ext cx="3946277" cy="2325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0"/>
            <a:ext cx="10515600" cy="899597"/>
          </a:xfrm>
        </p:spPr>
        <p:txBody>
          <a:bodyPr>
            <a:normAutofit/>
          </a:bodyPr>
          <a:lstStyle/>
          <a:p>
            <a:r>
              <a:rPr lang="en-US" sz="4000" dirty="0"/>
              <a:t>Cluster-wise GO terms of interest - </a:t>
            </a:r>
            <a:r>
              <a:rPr lang="en-US" sz="4000" dirty="0">
                <a:solidFill>
                  <a:srgbClr val="C00000"/>
                </a:solidFill>
              </a:rPr>
              <a:t>PSI-Sigma</a:t>
            </a:r>
            <a:r>
              <a:rPr lang="en-US" sz="4000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AD25EAD-9689-4699-AC7C-9BF2C03B1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9" y="1504624"/>
            <a:ext cx="468086" cy="424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BP</a:t>
            </a:r>
          </a:p>
        </p:txBody>
      </p:sp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7C5612BD-F912-4371-96F9-D55A99804B2F}"/>
              </a:ext>
            </a:extLst>
          </p:cNvPr>
          <p:cNvSpPr/>
          <p:nvPr/>
        </p:nvSpPr>
        <p:spPr>
          <a:xfrm rot="10611551" flipV="1">
            <a:off x="6921254" y="1133388"/>
            <a:ext cx="1805947" cy="650367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8F477AA-CEE5-4D39-A46B-58031F76F728}"/>
              </a:ext>
            </a:extLst>
          </p:cNvPr>
          <p:cNvSpPr txBox="1">
            <a:spLocks/>
          </p:cNvSpPr>
          <p:nvPr/>
        </p:nvSpPr>
        <p:spPr>
          <a:xfrm>
            <a:off x="4536246" y="1927913"/>
            <a:ext cx="2771900" cy="376910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SMARCB1, BRPF1, ARID2</a:t>
            </a:r>
            <a:r>
              <a:rPr lang="en-US" dirty="0">
                <a:solidFill>
                  <a:srgbClr val="C00000"/>
                </a:solidFill>
              </a:rPr>
              <a:t>, NAA60, UBR2, UBE2A, </a:t>
            </a:r>
            <a:r>
              <a:rPr lang="en-US" b="1" dirty="0">
                <a:solidFill>
                  <a:srgbClr val="C00000"/>
                </a:solidFill>
              </a:rPr>
              <a:t>MTF2</a:t>
            </a:r>
            <a:r>
              <a:rPr lang="en-US" dirty="0">
                <a:solidFill>
                  <a:srgbClr val="C00000"/>
                </a:solidFill>
              </a:rPr>
              <a:t>, PHC1, FMR1, SGF29, NTMT1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B0D90D-2AE3-4622-8FA7-C1399BC0B6A2}"/>
              </a:ext>
            </a:extLst>
          </p:cNvPr>
          <p:cNvCxnSpPr>
            <a:cxnSpLocks/>
          </p:cNvCxnSpPr>
          <p:nvPr/>
        </p:nvCxnSpPr>
        <p:spPr>
          <a:xfrm flipV="1">
            <a:off x="4913489" y="2243023"/>
            <a:ext cx="93730" cy="15697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7087BE-8EC7-4CAB-B533-9E6A00EF0605}"/>
              </a:ext>
            </a:extLst>
          </p:cNvPr>
          <p:cNvSpPr txBox="1">
            <a:spLocks/>
          </p:cNvSpPr>
          <p:nvPr/>
        </p:nvSpPr>
        <p:spPr>
          <a:xfrm>
            <a:off x="360070" y="1916468"/>
            <a:ext cx="3080739" cy="123122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SMARCB1, ARID2 … form the BAF (mammalian SWI/SNF) complex</a:t>
            </a:r>
          </a:p>
          <a:p>
            <a:r>
              <a:rPr lang="en-US" sz="2000" dirty="0"/>
              <a:t>BRPF1 positively regulates RUNX2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468F9-0E6D-49A4-9C49-B4DCBE96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583" y="1745250"/>
            <a:ext cx="2720776" cy="14788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632780-15F4-452A-8EB9-12DA060E1B79}"/>
              </a:ext>
            </a:extLst>
          </p:cNvPr>
          <p:cNvSpPr/>
          <p:nvPr/>
        </p:nvSpPr>
        <p:spPr>
          <a:xfrm>
            <a:off x="5713589" y="2532080"/>
            <a:ext cx="889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POLB, POLD1</a:t>
            </a:r>
            <a:endParaRPr lang="en-US" sz="11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05E6FBD-EAAE-4094-810A-360C47B46D1E}"/>
              </a:ext>
            </a:extLst>
          </p:cNvPr>
          <p:cNvCxnSpPr>
            <a:cxnSpLocks/>
          </p:cNvCxnSpPr>
          <p:nvPr/>
        </p:nvCxnSpPr>
        <p:spPr>
          <a:xfrm flipV="1">
            <a:off x="5875331" y="2895600"/>
            <a:ext cx="46865" cy="16369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D8175A5D-65D5-4527-9E71-DBC61DD79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68" y="4238510"/>
            <a:ext cx="3989072" cy="2403915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4F4C93A-5D1D-4EA9-A68C-1FE64EF18123}"/>
              </a:ext>
            </a:extLst>
          </p:cNvPr>
          <p:cNvSpPr txBox="1">
            <a:spLocks/>
          </p:cNvSpPr>
          <p:nvPr/>
        </p:nvSpPr>
        <p:spPr>
          <a:xfrm>
            <a:off x="2995680" y="3910393"/>
            <a:ext cx="454596" cy="412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/>
              <a:t>BP</a:t>
            </a:r>
            <a:endParaRPr lang="en-US" sz="2000" dirty="0"/>
          </a:p>
        </p:txBody>
      </p:sp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5F4BF2F8-9DCE-4496-84F9-D13540326A24}"/>
              </a:ext>
            </a:extLst>
          </p:cNvPr>
          <p:cNvSpPr/>
          <p:nvPr/>
        </p:nvSpPr>
        <p:spPr>
          <a:xfrm rot="11239427" flipV="1">
            <a:off x="4882744" y="4181829"/>
            <a:ext cx="2032037" cy="361738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151425-F85D-4FAF-B329-0BC39896B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277" y="4699585"/>
            <a:ext cx="2771900" cy="182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18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0"/>
            <a:ext cx="10515600" cy="899597"/>
          </a:xfrm>
        </p:spPr>
        <p:txBody>
          <a:bodyPr>
            <a:normAutofit/>
          </a:bodyPr>
          <a:lstStyle/>
          <a:p>
            <a:r>
              <a:rPr lang="en-US" sz="4000" dirty="0"/>
              <a:t>Cluster-wise GO terms of interest - </a:t>
            </a:r>
            <a:r>
              <a:rPr lang="en-US" sz="4000" dirty="0">
                <a:solidFill>
                  <a:srgbClr val="C00000"/>
                </a:solidFill>
              </a:rPr>
              <a:t>PSI-Sigma</a:t>
            </a:r>
            <a:r>
              <a:rPr lang="en-US" sz="40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E133A1-F97D-4B82-AE09-7036E07D3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095" y="1626802"/>
            <a:ext cx="4280055" cy="2418148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E6B0D2F-A0D8-452B-B93A-715D3ED2CF7D}"/>
              </a:ext>
            </a:extLst>
          </p:cNvPr>
          <p:cNvSpPr txBox="1">
            <a:spLocks/>
          </p:cNvSpPr>
          <p:nvPr/>
        </p:nvSpPr>
        <p:spPr>
          <a:xfrm>
            <a:off x="1983546" y="1357795"/>
            <a:ext cx="1674054" cy="351737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VRK2, NR1H3, NLRC5, </a:t>
            </a:r>
            <a:r>
              <a:rPr lang="en-US" b="1" dirty="0">
                <a:solidFill>
                  <a:srgbClr val="C00000"/>
                </a:solidFill>
              </a:rPr>
              <a:t>IKBKE</a:t>
            </a:r>
            <a:r>
              <a:rPr lang="en-US" dirty="0">
                <a:solidFill>
                  <a:srgbClr val="C00000"/>
                </a:solidFill>
              </a:rPr>
              <a:t>, CYLD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0528AE-795B-4B32-9EDA-9F2DF9DC0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1626802"/>
            <a:ext cx="3447170" cy="1857911"/>
          </a:xfrm>
          <a:prstGeom prst="rect">
            <a:avLst/>
          </a:prstGeom>
        </p:spPr>
      </p:pic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21A1976D-171E-4EFD-A210-D0ECD106C158}"/>
              </a:ext>
            </a:extLst>
          </p:cNvPr>
          <p:cNvSpPr/>
          <p:nvPr/>
        </p:nvSpPr>
        <p:spPr>
          <a:xfrm rot="11239427" flipV="1">
            <a:off x="5271483" y="1806377"/>
            <a:ext cx="2032037" cy="361738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1A49E51-FC29-480F-A528-F95E9472E714}"/>
              </a:ext>
            </a:extLst>
          </p:cNvPr>
          <p:cNvSpPr txBox="1">
            <a:spLocks/>
          </p:cNvSpPr>
          <p:nvPr/>
        </p:nvSpPr>
        <p:spPr>
          <a:xfrm>
            <a:off x="3423557" y="1997276"/>
            <a:ext cx="361043" cy="3400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!!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AD3AD7-9E4C-465D-A583-F01588252D79}"/>
              </a:ext>
            </a:extLst>
          </p:cNvPr>
          <p:cNvCxnSpPr>
            <a:cxnSpLocks/>
          </p:cNvCxnSpPr>
          <p:nvPr/>
        </p:nvCxnSpPr>
        <p:spPr>
          <a:xfrm flipV="1">
            <a:off x="2540000" y="1678334"/>
            <a:ext cx="63500" cy="1689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E8E5D80-9F7D-49A2-960E-7CEB63A5C9D0}"/>
              </a:ext>
            </a:extLst>
          </p:cNvPr>
          <p:cNvSpPr txBox="1">
            <a:spLocks/>
          </p:cNvSpPr>
          <p:nvPr/>
        </p:nvSpPr>
        <p:spPr>
          <a:xfrm>
            <a:off x="1252212" y="4339652"/>
            <a:ext cx="4531220" cy="192405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Cellular stress is important for the adaptation of osteoblasts to the mineralization phenotype. </a:t>
            </a:r>
          </a:p>
          <a:p>
            <a:r>
              <a:rPr lang="en-US" sz="2000" dirty="0"/>
              <a:t>Whether NF-</a:t>
            </a:r>
            <a:r>
              <a:rPr lang="el-GR" sz="2000" dirty="0"/>
              <a:t>κ</a:t>
            </a:r>
            <a:r>
              <a:rPr lang="en-US" sz="2000" dirty="0"/>
              <a:t>B directly upregulates the stress response or co-operates with RUNX2 is unclear.</a:t>
            </a:r>
          </a:p>
          <a:p>
            <a:r>
              <a:rPr lang="en-US" sz="2000" dirty="0"/>
              <a:t>Lysosomal trafficking via ER/</a:t>
            </a:r>
            <a:r>
              <a:rPr lang="en-US" sz="2000" dirty="0" err="1"/>
              <a:t>golgi</a:t>
            </a:r>
            <a:r>
              <a:rPr lang="en-US" sz="2000" dirty="0"/>
              <a:t> is the mechanism of mineralization. </a:t>
            </a:r>
          </a:p>
          <a:p>
            <a:r>
              <a:rPr lang="en-US" sz="2000" dirty="0"/>
              <a:t>This evidence possibly reflects concerted regulation by AS.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694052D-6D18-4F07-92C0-F221F9A19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3557" y="1357795"/>
            <a:ext cx="468086" cy="424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BP</a:t>
            </a:r>
          </a:p>
        </p:txBody>
      </p:sp>
    </p:spTree>
    <p:extLst>
      <p:ext uri="{BB962C8B-B14F-4D97-AF65-F5344CB8AC3E}">
        <p14:creationId xmlns:p14="http://schemas.microsoft.com/office/powerpoint/2010/main" val="3807173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46F3F5-700E-4F76-996A-5708448B2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27" y="1276920"/>
            <a:ext cx="3861480" cy="258589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80B584B-01FC-47CD-A0BB-00B11D45A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561" y="1320899"/>
            <a:ext cx="3517307" cy="24181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0"/>
            <a:ext cx="10515600" cy="899597"/>
          </a:xfrm>
        </p:spPr>
        <p:txBody>
          <a:bodyPr>
            <a:normAutofit/>
          </a:bodyPr>
          <a:lstStyle/>
          <a:p>
            <a:r>
              <a:rPr lang="en-US" sz="4000" dirty="0"/>
              <a:t>Cluster-wise GO terms of interest - </a:t>
            </a:r>
            <a:r>
              <a:rPr lang="en-US" sz="4000" dirty="0">
                <a:solidFill>
                  <a:srgbClr val="C00000"/>
                </a:solidFill>
              </a:rPr>
              <a:t>PSI-Sigma</a:t>
            </a:r>
            <a:r>
              <a:rPr lang="en-US" sz="4000" dirty="0"/>
              <a:t> </a:t>
            </a:r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21A1976D-171E-4EFD-A210-D0ECD106C158}"/>
              </a:ext>
            </a:extLst>
          </p:cNvPr>
          <p:cNvSpPr/>
          <p:nvPr/>
        </p:nvSpPr>
        <p:spPr>
          <a:xfrm rot="10800000" flipV="1">
            <a:off x="5012616" y="996472"/>
            <a:ext cx="2032037" cy="361738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8ACE199-25DA-48CB-9236-C3CC9E20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8156" y="1060293"/>
            <a:ext cx="468086" cy="424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2B7D2-442A-4DC6-95A1-C7AF83E5E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585" y="3862817"/>
            <a:ext cx="4327439" cy="2642052"/>
          </a:xfrm>
          <a:prstGeom prst="rect">
            <a:avLst/>
          </a:prstGeom>
        </p:spPr>
      </p:pic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69D78436-BC00-49B5-A765-27F04ACC23B5}"/>
              </a:ext>
            </a:extLst>
          </p:cNvPr>
          <p:cNvSpPr/>
          <p:nvPr/>
        </p:nvSpPr>
        <p:spPr>
          <a:xfrm rot="8620217" flipV="1">
            <a:off x="4794865" y="3015606"/>
            <a:ext cx="2032037" cy="361738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723ABAC-323D-45E9-94DC-3EC0C34E8166}"/>
              </a:ext>
            </a:extLst>
          </p:cNvPr>
          <p:cNvSpPr txBox="1">
            <a:spLocks/>
          </p:cNvSpPr>
          <p:nvPr/>
        </p:nvSpPr>
        <p:spPr>
          <a:xfrm>
            <a:off x="3255004" y="3574126"/>
            <a:ext cx="556263" cy="49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MF</a:t>
            </a:r>
          </a:p>
        </p:txBody>
      </p:sp>
    </p:spTree>
    <p:extLst>
      <p:ext uri="{BB962C8B-B14F-4D97-AF65-F5344CB8AC3E}">
        <p14:creationId xmlns:p14="http://schemas.microsoft.com/office/powerpoint/2010/main" val="2302393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0"/>
            <a:ext cx="10515600" cy="89959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Cluster-wise GO terms of interest – </a:t>
            </a:r>
            <a:r>
              <a:rPr lang="en-US" sz="4000" dirty="0">
                <a:solidFill>
                  <a:srgbClr val="7030A0"/>
                </a:solidFill>
              </a:rPr>
              <a:t>JUM (plausible only)</a:t>
            </a:r>
            <a:r>
              <a:rPr lang="en-US" sz="4000" dirty="0"/>
              <a:t> </a:t>
            </a:r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21A1976D-171E-4EFD-A210-D0ECD106C158}"/>
              </a:ext>
            </a:extLst>
          </p:cNvPr>
          <p:cNvSpPr/>
          <p:nvPr/>
        </p:nvSpPr>
        <p:spPr>
          <a:xfrm rot="10800000" flipV="1">
            <a:off x="5012616" y="996472"/>
            <a:ext cx="2032037" cy="361738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8ACE199-25DA-48CB-9236-C3CC9E20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8156" y="1060292"/>
            <a:ext cx="540894" cy="495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MF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8CDDF-F0A1-48EC-9978-3DA03FAB8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227" y="1272668"/>
            <a:ext cx="4835599" cy="2425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F10A4B-486C-48A8-883E-ADB6D14AA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64" y="1358210"/>
            <a:ext cx="4975758" cy="3062326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283110A-7ABF-4342-9CF5-4204E986BCDF}"/>
              </a:ext>
            </a:extLst>
          </p:cNvPr>
          <p:cNvSpPr txBox="1">
            <a:spLocks/>
          </p:cNvSpPr>
          <p:nvPr/>
        </p:nvSpPr>
        <p:spPr>
          <a:xfrm>
            <a:off x="5949950" y="3706160"/>
            <a:ext cx="2654300" cy="92934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MBNL1, SRRM2, SRPK2</a:t>
            </a:r>
            <a:r>
              <a:rPr lang="en-US" dirty="0">
                <a:solidFill>
                  <a:srgbClr val="7030A0"/>
                </a:solidFill>
              </a:rPr>
              <a:t>, PARK7, RPL17, UBE2O, DDX39A, DZIP3, FMR1, TNRC6A, UBAP2L, FNDC3A, ZC3H11A, RPLP0, EIF4H, THOC5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7E5484-6551-41FF-B3F7-8DF5218222FF}"/>
              </a:ext>
            </a:extLst>
          </p:cNvPr>
          <p:cNvSpPr/>
          <p:nvPr/>
        </p:nvSpPr>
        <p:spPr>
          <a:xfrm>
            <a:off x="761011" y="1308020"/>
            <a:ext cx="577432" cy="196957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>
                  <a:alpha val="3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392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1"/>
            <a:ext cx="10515600" cy="60659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Recurring genes of interest - </a:t>
            </a:r>
            <a:r>
              <a:rPr lang="en-US" sz="4000" dirty="0">
                <a:solidFill>
                  <a:srgbClr val="7030A0"/>
                </a:solidFill>
              </a:rPr>
              <a:t>JUM</a:t>
            </a:r>
            <a:r>
              <a:rPr lang="en-US" sz="40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B2CD26-1098-4DC2-B0A8-0F21567ED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299" y="953773"/>
            <a:ext cx="9739102" cy="586485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AEB3D3A-F586-41EE-8C16-F33D6A6FF7E9}"/>
              </a:ext>
            </a:extLst>
          </p:cNvPr>
          <p:cNvSpPr txBox="1">
            <a:spLocks/>
          </p:cNvSpPr>
          <p:nvPr/>
        </p:nvSpPr>
        <p:spPr>
          <a:xfrm>
            <a:off x="425450" y="2029760"/>
            <a:ext cx="1333500" cy="20913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B0F0"/>
                </a:solidFill>
              </a:rPr>
              <a:t>MACF1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7030A0"/>
                </a:solidFill>
              </a:rPr>
              <a:t>MBNL1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FF0000"/>
                </a:solidFill>
              </a:rPr>
              <a:t>SRRM2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WNK1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FFC000"/>
                </a:solidFill>
              </a:rPr>
              <a:t>ILK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918F19-5FE4-45B7-93AB-947BDDE31BBB}"/>
              </a:ext>
            </a:extLst>
          </p:cNvPr>
          <p:cNvSpPr/>
          <p:nvPr/>
        </p:nvSpPr>
        <p:spPr>
          <a:xfrm>
            <a:off x="8248650" y="1377467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EE28594-7C25-40D0-AF61-51E8CFD84874}"/>
              </a:ext>
            </a:extLst>
          </p:cNvPr>
          <p:cNvSpPr/>
          <p:nvPr/>
        </p:nvSpPr>
        <p:spPr>
          <a:xfrm>
            <a:off x="10006701" y="2393467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B35766C-FE96-4781-8CD7-910D6447EC4C}"/>
              </a:ext>
            </a:extLst>
          </p:cNvPr>
          <p:cNvSpPr/>
          <p:nvPr/>
        </p:nvSpPr>
        <p:spPr>
          <a:xfrm>
            <a:off x="8078473" y="3429000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24D9269-C004-45A3-B54E-D6A23013895B}"/>
              </a:ext>
            </a:extLst>
          </p:cNvPr>
          <p:cNvSpPr/>
          <p:nvPr/>
        </p:nvSpPr>
        <p:spPr>
          <a:xfrm>
            <a:off x="9924150" y="3429000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B8C701F-6E3D-47BF-9DBD-8D315B28819E}"/>
              </a:ext>
            </a:extLst>
          </p:cNvPr>
          <p:cNvSpPr/>
          <p:nvPr/>
        </p:nvSpPr>
        <p:spPr>
          <a:xfrm>
            <a:off x="4386950" y="4451350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838D26D-2665-4B8A-9177-7FF0841388CF}"/>
              </a:ext>
            </a:extLst>
          </p:cNvPr>
          <p:cNvSpPr/>
          <p:nvPr/>
        </p:nvSpPr>
        <p:spPr>
          <a:xfrm>
            <a:off x="6241150" y="4432299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C670B54-0050-460E-86B4-D66E8DD1E896}"/>
              </a:ext>
            </a:extLst>
          </p:cNvPr>
          <p:cNvSpPr/>
          <p:nvPr/>
        </p:nvSpPr>
        <p:spPr>
          <a:xfrm>
            <a:off x="9924150" y="4464533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28C9354-24A6-4C8B-B127-677127CE178B}"/>
              </a:ext>
            </a:extLst>
          </p:cNvPr>
          <p:cNvSpPr/>
          <p:nvPr/>
        </p:nvSpPr>
        <p:spPr>
          <a:xfrm>
            <a:off x="4372078" y="5464812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B1B7B95-81FC-461F-A47A-65591CB78470}"/>
              </a:ext>
            </a:extLst>
          </p:cNvPr>
          <p:cNvSpPr/>
          <p:nvPr/>
        </p:nvSpPr>
        <p:spPr>
          <a:xfrm>
            <a:off x="2565400" y="1377467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6F94690-DF5C-4D9C-A4B6-B9F7B289DA7F}"/>
              </a:ext>
            </a:extLst>
          </p:cNvPr>
          <p:cNvSpPr/>
          <p:nvPr/>
        </p:nvSpPr>
        <p:spPr>
          <a:xfrm>
            <a:off x="4542255" y="2393466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36009B-5C15-41E0-9C24-0D240DDEB68D}"/>
              </a:ext>
            </a:extLst>
          </p:cNvPr>
          <p:cNvSpPr/>
          <p:nvPr/>
        </p:nvSpPr>
        <p:spPr>
          <a:xfrm>
            <a:off x="6411327" y="2393465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194AA06-627A-47B6-AEBE-D228F7EB189D}"/>
              </a:ext>
            </a:extLst>
          </p:cNvPr>
          <p:cNvSpPr/>
          <p:nvPr/>
        </p:nvSpPr>
        <p:spPr>
          <a:xfrm>
            <a:off x="6496415" y="4432298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F1F90CF-05A4-4FD1-B22A-2589919F4910}"/>
              </a:ext>
            </a:extLst>
          </p:cNvPr>
          <p:cNvSpPr/>
          <p:nvPr/>
        </p:nvSpPr>
        <p:spPr>
          <a:xfrm>
            <a:off x="10176878" y="4457697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5EF4BBD-2336-4F60-81BC-1E985DACFC77}"/>
              </a:ext>
            </a:extLst>
          </p:cNvPr>
          <p:cNvSpPr/>
          <p:nvPr/>
        </p:nvSpPr>
        <p:spPr>
          <a:xfrm>
            <a:off x="8109315" y="5464811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2F3294A-93A5-4814-B0DD-3D18A72EFD63}"/>
              </a:ext>
            </a:extLst>
          </p:cNvPr>
          <p:cNvSpPr/>
          <p:nvPr/>
        </p:nvSpPr>
        <p:spPr>
          <a:xfrm>
            <a:off x="2781300" y="1377467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6C72F85-0B96-4094-9300-7511E2A2E7D0}"/>
              </a:ext>
            </a:extLst>
          </p:cNvPr>
          <p:cNvSpPr/>
          <p:nvPr/>
        </p:nvSpPr>
        <p:spPr>
          <a:xfrm>
            <a:off x="2547623" y="2393465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50FA4D7-8338-423F-A901-4577F29DBB1A}"/>
              </a:ext>
            </a:extLst>
          </p:cNvPr>
          <p:cNvSpPr/>
          <p:nvPr/>
        </p:nvSpPr>
        <p:spPr>
          <a:xfrm>
            <a:off x="2744568" y="2393465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95766C9-8987-4445-ADEC-E7CFD915940A}"/>
              </a:ext>
            </a:extLst>
          </p:cNvPr>
          <p:cNvSpPr/>
          <p:nvPr/>
        </p:nvSpPr>
        <p:spPr>
          <a:xfrm>
            <a:off x="6604640" y="2393465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D2FD5AA-54C7-4932-8261-AB1D449398A2}"/>
              </a:ext>
            </a:extLst>
          </p:cNvPr>
          <p:cNvSpPr/>
          <p:nvPr/>
        </p:nvSpPr>
        <p:spPr>
          <a:xfrm>
            <a:off x="10325466" y="2393464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2A46550-E3BB-4764-89F5-070CA9B7686E}"/>
              </a:ext>
            </a:extLst>
          </p:cNvPr>
          <p:cNvSpPr/>
          <p:nvPr/>
        </p:nvSpPr>
        <p:spPr>
          <a:xfrm>
            <a:off x="8290919" y="3428999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EC5AC49-4787-4431-912C-2CFAE4760BB1}"/>
              </a:ext>
            </a:extLst>
          </p:cNvPr>
          <p:cNvSpPr/>
          <p:nvPr/>
        </p:nvSpPr>
        <p:spPr>
          <a:xfrm>
            <a:off x="8504822" y="3428999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F2D0142-CD2F-4DBA-A742-33531B8903BB}"/>
              </a:ext>
            </a:extLst>
          </p:cNvPr>
          <p:cNvSpPr/>
          <p:nvPr/>
        </p:nvSpPr>
        <p:spPr>
          <a:xfrm>
            <a:off x="4612371" y="4445481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5D0D32F-3838-4F5E-9888-F0AA57FE3EFD}"/>
              </a:ext>
            </a:extLst>
          </p:cNvPr>
          <p:cNvSpPr/>
          <p:nvPr/>
        </p:nvSpPr>
        <p:spPr>
          <a:xfrm>
            <a:off x="4557127" y="5464811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B120C59-8892-4041-BF64-F50B00192698}"/>
              </a:ext>
            </a:extLst>
          </p:cNvPr>
          <p:cNvSpPr/>
          <p:nvPr/>
        </p:nvSpPr>
        <p:spPr>
          <a:xfrm>
            <a:off x="6259937" y="5480684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895698F-7446-4887-B4B2-B8F8D5346BC4}"/>
              </a:ext>
            </a:extLst>
          </p:cNvPr>
          <p:cNvSpPr/>
          <p:nvPr/>
        </p:nvSpPr>
        <p:spPr>
          <a:xfrm>
            <a:off x="8333738" y="5464810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88A005E-4682-4B8F-A767-4FA7535EFC35}"/>
              </a:ext>
            </a:extLst>
          </p:cNvPr>
          <p:cNvSpPr/>
          <p:nvPr/>
        </p:nvSpPr>
        <p:spPr>
          <a:xfrm>
            <a:off x="4403275" y="1389382"/>
            <a:ext cx="170177" cy="1701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41F6BAA-31CE-40FA-97BD-B43A998CFA6F}"/>
              </a:ext>
            </a:extLst>
          </p:cNvPr>
          <p:cNvSpPr/>
          <p:nvPr/>
        </p:nvSpPr>
        <p:spPr>
          <a:xfrm>
            <a:off x="9994366" y="1389382"/>
            <a:ext cx="170177" cy="1701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9ED4B39-1CFA-444C-AD7C-381BA39F0877}"/>
              </a:ext>
            </a:extLst>
          </p:cNvPr>
          <p:cNvSpPr/>
          <p:nvPr/>
        </p:nvSpPr>
        <p:spPr>
          <a:xfrm>
            <a:off x="6797953" y="2393463"/>
            <a:ext cx="170177" cy="1701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3858D75-88F7-4D41-852F-2EDBDC4985BC}"/>
              </a:ext>
            </a:extLst>
          </p:cNvPr>
          <p:cNvSpPr/>
          <p:nvPr/>
        </p:nvSpPr>
        <p:spPr>
          <a:xfrm>
            <a:off x="2547988" y="3434080"/>
            <a:ext cx="170177" cy="1701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5142E89-A93D-4EAE-AA1B-A03D0AFFB63B}"/>
              </a:ext>
            </a:extLst>
          </p:cNvPr>
          <p:cNvSpPr/>
          <p:nvPr/>
        </p:nvSpPr>
        <p:spPr>
          <a:xfrm>
            <a:off x="4825457" y="4443729"/>
            <a:ext cx="170177" cy="1701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1F12D7-061B-4DCA-9165-2F8B3EB04C37}"/>
              </a:ext>
            </a:extLst>
          </p:cNvPr>
          <p:cNvSpPr/>
          <p:nvPr/>
        </p:nvSpPr>
        <p:spPr>
          <a:xfrm>
            <a:off x="4627343" y="1377466"/>
            <a:ext cx="170177" cy="1701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CBD0111-727B-40AE-BA50-EB3775903608}"/>
              </a:ext>
            </a:extLst>
          </p:cNvPr>
          <p:cNvSpPr/>
          <p:nvPr/>
        </p:nvSpPr>
        <p:spPr>
          <a:xfrm>
            <a:off x="8109314" y="4443729"/>
            <a:ext cx="170177" cy="1701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BBDDD3-CC3C-420D-AC96-CC927D3F2EB7}"/>
              </a:ext>
            </a:extLst>
          </p:cNvPr>
          <p:cNvSpPr/>
          <p:nvPr/>
        </p:nvSpPr>
        <p:spPr>
          <a:xfrm>
            <a:off x="5321085" y="6068587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RUNX2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CA3208-07DD-4EC7-9ADF-AB4057347BFC}"/>
              </a:ext>
            </a:extLst>
          </p:cNvPr>
          <p:cNvSpPr/>
          <p:nvPr/>
        </p:nvSpPr>
        <p:spPr>
          <a:xfrm>
            <a:off x="7110765" y="1273197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SRSF11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B02DBF-93F6-437E-9E9D-A333DC6FFC07}"/>
              </a:ext>
            </a:extLst>
          </p:cNvPr>
          <p:cNvSpPr/>
          <p:nvPr/>
        </p:nvSpPr>
        <p:spPr>
          <a:xfrm>
            <a:off x="2980923" y="2277278"/>
            <a:ext cx="1203869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SRSF2/6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1DC5051-EC4C-48F5-849C-A016C1CD4349}"/>
              </a:ext>
            </a:extLst>
          </p:cNvPr>
          <p:cNvSpPr/>
          <p:nvPr/>
        </p:nvSpPr>
        <p:spPr>
          <a:xfrm>
            <a:off x="9010333" y="3312814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SRSF6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94A5847-7E00-409F-B7ED-4FE55066D4CF}"/>
              </a:ext>
            </a:extLst>
          </p:cNvPr>
          <p:cNvSpPr/>
          <p:nvPr/>
        </p:nvSpPr>
        <p:spPr>
          <a:xfrm>
            <a:off x="10852733" y="3325142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SRSF6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0129B2-A269-4A95-91C4-0C1C3BCFF8A3}"/>
              </a:ext>
            </a:extLst>
          </p:cNvPr>
          <p:cNvSpPr/>
          <p:nvPr/>
        </p:nvSpPr>
        <p:spPr>
          <a:xfrm>
            <a:off x="2631121" y="4327544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SRSF11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18C7411-8A78-491A-8435-21492813E78D}"/>
              </a:ext>
            </a:extLst>
          </p:cNvPr>
          <p:cNvSpPr/>
          <p:nvPr/>
        </p:nvSpPr>
        <p:spPr>
          <a:xfrm>
            <a:off x="5284789" y="4335165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SRSF3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7DB42B7-0ABD-40F6-8FE0-FFCC3916EBE4}"/>
              </a:ext>
            </a:extLst>
          </p:cNvPr>
          <p:cNvSpPr/>
          <p:nvPr/>
        </p:nvSpPr>
        <p:spPr>
          <a:xfrm>
            <a:off x="7318695" y="4327544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SRSF11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9FBB25-26F1-4E31-9959-55CB5365E93C}"/>
              </a:ext>
            </a:extLst>
          </p:cNvPr>
          <p:cNvSpPr/>
          <p:nvPr/>
        </p:nvSpPr>
        <p:spPr>
          <a:xfrm>
            <a:off x="9080549" y="4316598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SRSF11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F17B32B-476B-4D79-8A6F-6D4B3221C84B}"/>
              </a:ext>
            </a:extLst>
          </p:cNvPr>
          <p:cNvSpPr/>
          <p:nvPr/>
        </p:nvSpPr>
        <p:spPr>
          <a:xfrm>
            <a:off x="10006701" y="4048804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ATXN2L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4B9F26F-822F-4C1B-8DF8-B99BFA4EF975}"/>
              </a:ext>
            </a:extLst>
          </p:cNvPr>
          <p:cNvSpPr/>
          <p:nvPr/>
        </p:nvSpPr>
        <p:spPr>
          <a:xfrm>
            <a:off x="5321084" y="5048579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ATXN2L</a:t>
            </a:r>
          </a:p>
        </p:txBody>
      </p:sp>
    </p:spTree>
    <p:extLst>
      <p:ext uri="{BB962C8B-B14F-4D97-AF65-F5344CB8AC3E}">
        <p14:creationId xmlns:p14="http://schemas.microsoft.com/office/powerpoint/2010/main" val="1518536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564771-7D66-4C29-B177-7F1C934BC5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</a:blip>
          <a:stretch>
            <a:fillRect/>
          </a:stretch>
        </p:blipFill>
        <p:spPr>
          <a:xfrm>
            <a:off x="5892081" y="2066155"/>
            <a:ext cx="5767131" cy="3122813"/>
          </a:xfrm>
          <a:prstGeom prst="rect">
            <a:avLst/>
          </a:prstGeom>
          <a:effectLst/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E903CA-6936-401C-849F-880423EA807A}"/>
              </a:ext>
            </a:extLst>
          </p:cNvPr>
          <p:cNvSpPr txBox="1">
            <a:spLocks/>
          </p:cNvSpPr>
          <p:nvPr/>
        </p:nvSpPr>
        <p:spPr>
          <a:xfrm>
            <a:off x="717468" y="1825625"/>
            <a:ext cx="4410694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GO Terms and PFAM families for ALL genes containing differential junctions/exons</a:t>
            </a:r>
          </a:p>
          <a:p>
            <a:r>
              <a:rPr lang="en-US" sz="2400" dirty="0"/>
              <a:t>For clustered junctions/exons, functional enrichment done: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GO Terms (each cluster)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PFAM families (each cluster)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Upstream RNA-binding proteins (from </a:t>
            </a:r>
            <a:r>
              <a:rPr lang="en-US" sz="2000" dirty="0" err="1"/>
              <a:t>CLiP</a:t>
            </a:r>
            <a:r>
              <a:rPr lang="en-US" sz="2000" dirty="0"/>
              <a:t>-Seq, FLASH-Seq)</a:t>
            </a:r>
          </a:p>
          <a:p>
            <a:r>
              <a:rPr lang="en-US" sz="2400" dirty="0"/>
              <a:t>Analyses repeated for the highest/lowest scaled PSI at each time point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441C04-58B3-4C40-8654-2DF336A3EC97}"/>
              </a:ext>
            </a:extLst>
          </p:cNvPr>
          <p:cNvSpPr/>
          <p:nvPr/>
        </p:nvSpPr>
        <p:spPr>
          <a:xfrm>
            <a:off x="7489679" y="1996219"/>
            <a:ext cx="68914" cy="3256150"/>
          </a:xfrm>
          <a:prstGeom prst="rect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D08F43-64B0-41DA-9688-C01B0E777978}"/>
              </a:ext>
            </a:extLst>
          </p:cNvPr>
          <p:cNvSpPr/>
          <p:nvPr/>
        </p:nvSpPr>
        <p:spPr>
          <a:xfrm>
            <a:off x="6951211" y="1996219"/>
            <a:ext cx="68914" cy="3256150"/>
          </a:xfrm>
          <a:prstGeom prst="rect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5F5948-FDDE-4E75-8055-6EE3F9E1AB41}"/>
              </a:ext>
            </a:extLst>
          </p:cNvPr>
          <p:cNvSpPr/>
          <p:nvPr/>
        </p:nvSpPr>
        <p:spPr>
          <a:xfrm>
            <a:off x="9760308" y="1996219"/>
            <a:ext cx="68914" cy="3256150"/>
          </a:xfrm>
          <a:prstGeom prst="rect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9DE025-C53C-40DF-AEFA-115120AE032B}"/>
              </a:ext>
            </a:extLst>
          </p:cNvPr>
          <p:cNvSpPr/>
          <p:nvPr/>
        </p:nvSpPr>
        <p:spPr>
          <a:xfrm>
            <a:off x="9221840" y="1996219"/>
            <a:ext cx="68914" cy="3256150"/>
          </a:xfrm>
          <a:prstGeom prst="rect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5000"/>
                </a:schemeClr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7800673-C424-425D-9B2F-73E1BB2D2090}"/>
              </a:ext>
            </a:extLst>
          </p:cNvPr>
          <p:cNvSpPr/>
          <p:nvPr/>
        </p:nvSpPr>
        <p:spPr>
          <a:xfrm>
            <a:off x="7400323" y="2066156"/>
            <a:ext cx="237168" cy="56063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5000"/>
                </a:schemeClr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324CEC-10CC-45FD-ABA8-E7B0A9D57DD6}"/>
              </a:ext>
            </a:extLst>
          </p:cNvPr>
          <p:cNvSpPr/>
          <p:nvPr/>
        </p:nvSpPr>
        <p:spPr>
          <a:xfrm>
            <a:off x="9137713" y="3433306"/>
            <a:ext cx="237168" cy="56063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5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482C60B-E9A7-40FD-A23A-45A9518B8E54}"/>
              </a:ext>
            </a:extLst>
          </p:cNvPr>
          <p:cNvSpPr/>
          <p:nvPr/>
        </p:nvSpPr>
        <p:spPr>
          <a:xfrm>
            <a:off x="9676181" y="2120314"/>
            <a:ext cx="237168" cy="56063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8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580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/>
              <a:t>NMD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C676-F649-43A2-8760-630C3673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13" y="1380565"/>
            <a:ext cx="5301240" cy="5118846"/>
          </a:xfrm>
        </p:spPr>
        <p:txBody>
          <a:bodyPr>
            <a:normAutofit/>
          </a:bodyPr>
          <a:lstStyle/>
          <a:p>
            <a:r>
              <a:rPr lang="en-US" sz="2000" dirty="0"/>
              <a:t>Nonsense mediated decay is a cellular quality control mechanism to degrade transcripts with Premature Termination Codons (PTCs)</a:t>
            </a:r>
          </a:p>
          <a:p>
            <a:r>
              <a:rPr lang="en-US" sz="2000" dirty="0"/>
              <a:t>AS can:</a:t>
            </a:r>
          </a:p>
          <a:p>
            <a:pPr lvl="1"/>
            <a:r>
              <a:rPr lang="en-US" sz="1600" dirty="0"/>
              <a:t>Result in downstream frameshift, generating in-frame PTC</a:t>
            </a:r>
          </a:p>
          <a:p>
            <a:pPr lvl="1"/>
            <a:r>
              <a:rPr lang="en-US" sz="1600" dirty="0"/>
              <a:t>Alter PSI of exons harbouring an in-frame PTC (poison exons)</a:t>
            </a:r>
          </a:p>
          <a:p>
            <a:r>
              <a:rPr lang="en-US" sz="2000" dirty="0"/>
              <a:t>Literature reports on the conservation/regulation of poison exons seems to be valued</a:t>
            </a:r>
          </a:p>
          <a:p>
            <a:r>
              <a:rPr lang="en-US" sz="2000" dirty="0"/>
              <a:t>Our reporting:</a:t>
            </a:r>
          </a:p>
          <a:p>
            <a:pPr lvl="1"/>
            <a:r>
              <a:rPr lang="en-US" sz="1600" dirty="0"/>
              <a:t>Prediction of NMD candidates (based on assembled transcriptome)</a:t>
            </a:r>
          </a:p>
          <a:p>
            <a:pPr lvl="1"/>
            <a:r>
              <a:rPr lang="en-US" sz="1600" dirty="0"/>
              <a:t>Matching junctions/exons to NMD transcripts (by identifying NMD-transcript-specific exons/junctions)</a:t>
            </a:r>
          </a:p>
          <a:p>
            <a:pPr lvl="1"/>
            <a:r>
              <a:rPr lang="en-US" sz="1600" dirty="0"/>
              <a:t>Downstream analyses…</a:t>
            </a:r>
          </a:p>
          <a:p>
            <a:pPr lvl="1"/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CD1AF-5E13-4595-B105-3763EA53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089" y="751974"/>
            <a:ext cx="5009398" cy="51188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09E42B-1CA1-4F39-B75E-4B226CE1C645}"/>
              </a:ext>
            </a:extLst>
          </p:cNvPr>
          <p:cNvSpPr/>
          <p:nvPr/>
        </p:nvSpPr>
        <p:spPr>
          <a:xfrm>
            <a:off x="6035788" y="614681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1400" dirty="0"/>
              <a:t>IN THIS STUDY: a complement of “cancer-essential exons” was identified using a modified CRISPR protocol to knock-out specific exons in HeLa</a:t>
            </a: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7389B373-76FB-468F-B0E7-F794FB98F7E2}"/>
              </a:ext>
            </a:extLst>
          </p:cNvPr>
          <p:cNvSpPr/>
          <p:nvPr/>
        </p:nvSpPr>
        <p:spPr>
          <a:xfrm rot="10800000">
            <a:off x="6373919" y="5767388"/>
            <a:ext cx="139651" cy="496818"/>
          </a:xfrm>
          <a:prstGeom prst="curvedLeftArrow">
            <a:avLst>
              <a:gd name="adj1" fmla="val 25000"/>
              <a:gd name="adj2" fmla="val 88256"/>
              <a:gd name="adj3" fmla="val 3864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26E74E-98AF-4181-A879-8F7B986CCE6E}"/>
              </a:ext>
            </a:extLst>
          </p:cNvPr>
          <p:cNvSpPr/>
          <p:nvPr/>
        </p:nvSpPr>
        <p:spPr>
          <a:xfrm>
            <a:off x="6572992" y="748144"/>
            <a:ext cx="5015495" cy="5178769"/>
          </a:xfrm>
          <a:prstGeom prst="rect">
            <a:avLst/>
          </a:prstGeom>
          <a:gradFill>
            <a:gsLst>
              <a:gs pos="36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11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17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Specificity of AS targets - multifaceted</a:t>
            </a:r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5A5D529D-BB5B-4FE3-9D82-65A243E23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014498"/>
              </p:ext>
            </p:extLst>
          </p:nvPr>
        </p:nvGraphicFramePr>
        <p:xfrm>
          <a:off x="443910" y="1660614"/>
          <a:ext cx="11304180" cy="463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1154">
                  <a:extLst>
                    <a:ext uri="{9D8B030D-6E8A-4147-A177-3AD203B41FA5}">
                      <a16:colId xmlns:a16="http://schemas.microsoft.com/office/drawing/2014/main" val="715983303"/>
                    </a:ext>
                  </a:extLst>
                </a:gridCol>
                <a:gridCol w="469075">
                  <a:extLst>
                    <a:ext uri="{9D8B030D-6E8A-4147-A177-3AD203B41FA5}">
                      <a16:colId xmlns:a16="http://schemas.microsoft.com/office/drawing/2014/main" val="3434828767"/>
                    </a:ext>
                  </a:extLst>
                </a:gridCol>
                <a:gridCol w="3788228">
                  <a:extLst>
                    <a:ext uri="{9D8B030D-6E8A-4147-A177-3AD203B41FA5}">
                      <a16:colId xmlns:a16="http://schemas.microsoft.com/office/drawing/2014/main" val="372384924"/>
                    </a:ext>
                  </a:extLst>
                </a:gridCol>
                <a:gridCol w="3645723">
                  <a:extLst>
                    <a:ext uri="{9D8B030D-6E8A-4147-A177-3AD203B41FA5}">
                      <a16:colId xmlns:a16="http://schemas.microsoft.com/office/drawing/2014/main" val="2324308216"/>
                    </a:ext>
                  </a:extLst>
                </a:gridCol>
              </a:tblGrid>
              <a:tr h="3045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1. Does AS regulate certain pathways?</a:t>
                      </a:r>
                    </a:p>
                    <a:p>
                      <a:pPr algn="l"/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Strategy: KEGG/</a:t>
                      </a:r>
                      <a:r>
                        <a:rPr lang="en-US" sz="1600" b="0" i="0" dirty="0" err="1">
                          <a:solidFill>
                            <a:schemeClr val="tx1"/>
                          </a:solidFill>
                        </a:rPr>
                        <a:t>reactome</a:t>
                      </a:r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 pathway enrichment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578210"/>
                  </a:ext>
                </a:extLst>
              </a:tr>
              <a:tr h="315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2. Does AS regulate certain domains?</a:t>
                      </a:r>
                    </a:p>
                    <a:p>
                      <a:pPr algn="l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Strategy: PFAM enrichment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6966603"/>
                  </a:ext>
                </a:extLst>
              </a:tr>
              <a:tr h="453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3. Is AS driven by a network of upstream SFs?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Strategy: Upstream RBP enrichment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564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3. Are only certain proteins spliced?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Currently looking at (in decreasing order of urgency):</a:t>
                      </a: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phenotypic targets e.g. lysosome, ER stress, Ca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2+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/H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transporters, mechanosensitive ion channels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kinases, 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 startAt="3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spliceosome components, </a:t>
                      </a:r>
                    </a:p>
                    <a:p>
                      <a:pPr marL="342900" indent="-342900" algn="l">
                        <a:buFont typeface="+mj-lt"/>
                        <a:buAutoNum type="arabicPeriod" startAt="3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transcription factors/co-factors, </a:t>
                      </a:r>
                    </a:p>
                    <a:p>
                      <a:pPr marL="342900" indent="-342900" algn="l">
                        <a:buFont typeface="+mj-lt"/>
                        <a:buAutoNum type="arabicPeriod" startAt="5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Liquid-liquid Phase Separation (LLPS) orchestrators/prion-like proteins, </a:t>
                      </a:r>
                    </a:p>
                    <a:p>
                      <a:pPr marL="342900" indent="-342900" algn="l">
                        <a:buFont typeface="+mj-lt"/>
                        <a:buAutoNum type="arabicPeriod" startAt="5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histone modifiers/chromatin remodelers, </a:t>
                      </a:r>
                    </a:p>
                    <a:p>
                      <a:pPr marL="342900" indent="-342900" algn="l">
                        <a:buFont typeface="+mj-lt"/>
                        <a:buAutoNum type="arabicPeriod" startAt="5"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lncRNAs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0105660"/>
                  </a:ext>
                </a:extLst>
              </a:tr>
              <a:tr h="3302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4. Does AS regulate upstream SFs themselves?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Strategy: clustering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542301"/>
                  </a:ext>
                </a:extLst>
              </a:tr>
              <a:tr h="3302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4. Which portions of transcripts are regulated?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protein coding? Non-coding?...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CDS, 5' UTR, 3' UTR?…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induces NMD?...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protein domains, LCRs, IDRs,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phosphosites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?...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751925"/>
                  </a:ext>
                </a:extLst>
              </a:tr>
            </a:tbl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E916B149-34AC-4175-8794-C4B0EF82B7E0}"/>
              </a:ext>
            </a:extLst>
          </p:cNvPr>
          <p:cNvSpPr/>
          <p:nvPr/>
        </p:nvSpPr>
        <p:spPr>
          <a:xfrm>
            <a:off x="3874341" y="1397479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C8EEC16-EB89-4576-A847-A0C0226B2FAD}"/>
              </a:ext>
            </a:extLst>
          </p:cNvPr>
          <p:cNvSpPr/>
          <p:nvPr/>
        </p:nvSpPr>
        <p:spPr>
          <a:xfrm>
            <a:off x="3874341" y="1912077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E8ECF6F-2CF6-4523-83BF-E427500F2AAF}"/>
              </a:ext>
            </a:extLst>
          </p:cNvPr>
          <p:cNvSpPr/>
          <p:nvPr/>
        </p:nvSpPr>
        <p:spPr>
          <a:xfrm>
            <a:off x="3868657" y="2403778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B15D015-3CC9-4AAB-A473-B8E39C2CAA16}"/>
              </a:ext>
            </a:extLst>
          </p:cNvPr>
          <p:cNvSpPr/>
          <p:nvPr/>
        </p:nvSpPr>
        <p:spPr>
          <a:xfrm>
            <a:off x="3868657" y="2884364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E526C44-C664-4E81-9C23-0D3AD4007021}"/>
              </a:ext>
            </a:extLst>
          </p:cNvPr>
          <p:cNvSpPr/>
          <p:nvPr/>
        </p:nvSpPr>
        <p:spPr>
          <a:xfrm>
            <a:off x="3868657" y="4632977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202471E-40F9-452A-B7B6-46E4E9310DD2}"/>
              </a:ext>
            </a:extLst>
          </p:cNvPr>
          <p:cNvSpPr/>
          <p:nvPr/>
        </p:nvSpPr>
        <p:spPr>
          <a:xfrm>
            <a:off x="3874626" y="5193630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10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580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Predicting NMD candidates</a:t>
            </a:r>
            <a:r>
              <a:rPr lang="en-US" sz="3600" dirty="0"/>
              <a:t> (</a:t>
            </a:r>
            <a:r>
              <a:rPr lang="en-US" sz="3600" i="1" dirty="0"/>
              <a:t>de novo</a:t>
            </a:r>
            <a:r>
              <a:rPr lang="en-US" sz="36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C676-F649-43A2-8760-630C3673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13" y="1380565"/>
            <a:ext cx="4703593" cy="1562869"/>
          </a:xfrm>
        </p:spPr>
        <p:txBody>
          <a:bodyPr>
            <a:normAutofit/>
          </a:bodyPr>
          <a:lstStyle/>
          <a:p>
            <a:r>
              <a:rPr lang="en-US" sz="1600" dirty="0"/>
              <a:t>The last exon-exon junction is important</a:t>
            </a:r>
          </a:p>
          <a:p>
            <a:r>
              <a:rPr lang="en-US" sz="1600" dirty="0"/>
              <a:t>51nt seems to be the golden number (Hsu. et. al., 2017)</a:t>
            </a:r>
          </a:p>
          <a:p>
            <a:r>
              <a:rPr lang="en-US" sz="1600" dirty="0"/>
              <a:t>Their program didn’t work (seems to only take Cufflinks input). Therefore create my own.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F2C12-840C-484B-9EB4-647D599AD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292" y="1380565"/>
            <a:ext cx="4473790" cy="5105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C736B5-9D58-4891-9448-0F92E0B41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152" y="3334173"/>
            <a:ext cx="3914588" cy="352382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6A44EEA-5D2A-439A-A770-79F4D4227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732" y="3334173"/>
            <a:ext cx="2946868" cy="8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77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580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Predicting NMD candidates (</a:t>
            </a:r>
            <a:r>
              <a:rPr lang="en-US" i="1" dirty="0"/>
              <a:t>de novo</a:t>
            </a:r>
            <a:r>
              <a:rPr lang="en-US" dirty="0"/>
              <a:t>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C676-F649-43A2-8760-630C3673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678" y="1394510"/>
            <a:ext cx="5534322" cy="501391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51nt seems to be the golden number (Hsu. et. al., 2017)</a:t>
            </a:r>
          </a:p>
          <a:p>
            <a:r>
              <a:rPr lang="en-US" sz="2000" dirty="0"/>
              <a:t>Their program didn’t work (seems to only take Cufflinks input). Therefore create my own.</a:t>
            </a:r>
          </a:p>
          <a:p>
            <a:r>
              <a:rPr lang="en-US" sz="2000" dirty="0"/>
              <a:t>Method:</a:t>
            </a:r>
          </a:p>
          <a:p>
            <a:pPr lvl="1">
              <a:buFont typeface="+mj-lt"/>
              <a:buAutoNum type="arabicPeriod"/>
            </a:pPr>
            <a:r>
              <a:rPr lang="en-US" sz="1600" dirty="0"/>
              <a:t>For each assembled transcript, do three-frame translation</a:t>
            </a:r>
          </a:p>
          <a:p>
            <a:pPr lvl="1">
              <a:buFont typeface="+mj-lt"/>
              <a:buAutoNum type="arabicPeriod"/>
            </a:pPr>
            <a:r>
              <a:rPr lang="en-US" sz="1600" dirty="0"/>
              <a:t>Consider </a:t>
            </a:r>
            <a:r>
              <a:rPr lang="en-US" sz="1600" u="sng" dirty="0"/>
              <a:t>51 </a:t>
            </a:r>
            <a:r>
              <a:rPr lang="en-US" sz="1600" u="sng" dirty="0" err="1"/>
              <a:t>nt</a:t>
            </a:r>
            <a:r>
              <a:rPr lang="en-US" sz="1600" u="sng" dirty="0"/>
              <a:t> window before the last exon-exon junction</a:t>
            </a:r>
          </a:p>
          <a:p>
            <a:pPr lvl="1">
              <a:buFont typeface="+mj-lt"/>
              <a:buAutoNum type="arabicPeriod"/>
            </a:pPr>
            <a:r>
              <a:rPr lang="en-US" sz="1600" dirty="0"/>
              <a:t>If there is a stop codon in the window in ALL frames, then it’s an NMD candidate</a:t>
            </a:r>
          </a:p>
          <a:p>
            <a:pPr lvl="1">
              <a:buFont typeface="+mj-lt"/>
              <a:buAutoNum type="arabicPeriod"/>
            </a:pPr>
            <a:r>
              <a:rPr lang="en-US" sz="1600" dirty="0"/>
              <a:t>Junctions/exons were matched to each transcript</a:t>
            </a:r>
          </a:p>
          <a:p>
            <a:pPr lvl="1">
              <a:buFont typeface="+mj-lt"/>
              <a:buAutoNum type="arabicPeriod"/>
            </a:pPr>
            <a:r>
              <a:rPr lang="en-US" sz="1600" dirty="0"/>
              <a:t>Those which only matched to NMD transcripts are flagged as NMD junctions/exons.</a:t>
            </a:r>
          </a:p>
          <a:p>
            <a:r>
              <a:rPr lang="en-US" sz="2000" dirty="0"/>
              <a:t>The same condition for NMD junctions/exons was applied after matching against the reference annotation (</a:t>
            </a:r>
            <a:r>
              <a:rPr lang="en-US" sz="2000" dirty="0" err="1"/>
              <a:t>Ensembl</a:t>
            </a:r>
            <a:r>
              <a:rPr lang="en-US" sz="2000" dirty="0"/>
              <a:t> 38 v98)</a:t>
            </a:r>
          </a:p>
          <a:p>
            <a:r>
              <a:rPr lang="en-US" sz="2000" dirty="0"/>
              <a:t>The union of both sets of candidates were taken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736B5-9D58-4891-9448-0F92E0B41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435" y="1343644"/>
            <a:ext cx="3914588" cy="352382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6A44EEA-5D2A-439A-A770-79F4D4227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4261" y="5031490"/>
            <a:ext cx="3735762" cy="105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84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7911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/>
              <a:t>NMD reporting* - </a:t>
            </a:r>
            <a:r>
              <a:rPr lang="en-US" dirty="0">
                <a:solidFill>
                  <a:srgbClr val="C00000"/>
                </a:solidFill>
              </a:rPr>
              <a:t>PSI-Sigma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C676-F649-43A2-8760-630C3673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528" y="5627370"/>
            <a:ext cx="3054461" cy="78105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There are 10.281% NMD exons overall.</a:t>
            </a:r>
          </a:p>
          <a:p>
            <a:r>
              <a:rPr lang="en-US" dirty="0"/>
              <a:t>There are 21.834% first exons overall.</a:t>
            </a:r>
          </a:p>
          <a:p>
            <a:r>
              <a:rPr lang="en-US" dirty="0"/>
              <a:t>There are 21.134% last exons overall.</a:t>
            </a:r>
            <a:endParaRPr lang="en-US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97B49C-FECF-4237-8A14-9A0A61567D98}"/>
              </a:ext>
            </a:extLst>
          </p:cNvPr>
          <p:cNvSpPr txBox="1">
            <a:spLocks/>
          </p:cNvSpPr>
          <p:nvPr/>
        </p:nvSpPr>
        <p:spPr>
          <a:xfrm>
            <a:off x="4009969" y="5627370"/>
            <a:ext cx="3054461" cy="781050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10.17% NMD exons constitutive.</a:t>
            </a:r>
          </a:p>
          <a:p>
            <a:r>
              <a:rPr lang="en-US" dirty="0"/>
              <a:t>There are 21.536% first exons constitutive.</a:t>
            </a:r>
          </a:p>
          <a:p>
            <a:r>
              <a:rPr lang="en-US" dirty="0"/>
              <a:t>There are 21.27% last exons constitutive.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8F0447-1E64-4B5A-8413-1408102B06BA}"/>
              </a:ext>
            </a:extLst>
          </p:cNvPr>
          <p:cNvSpPr txBox="1">
            <a:spLocks/>
          </p:cNvSpPr>
          <p:nvPr/>
        </p:nvSpPr>
        <p:spPr>
          <a:xfrm>
            <a:off x="7302389" y="5627370"/>
            <a:ext cx="3054461" cy="883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7.793% NMD exons differential.</a:t>
            </a:r>
          </a:p>
          <a:p>
            <a:r>
              <a:rPr lang="en-US" dirty="0"/>
              <a:t>There are 23.93% first exons differential.</a:t>
            </a:r>
          </a:p>
          <a:p>
            <a:r>
              <a:rPr lang="en-US" dirty="0"/>
              <a:t>There are 19.04% last exons differential.</a:t>
            </a:r>
            <a:endParaRPr lang="en-US" sz="1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48C0F3E-1294-4CBA-A10C-32D9B9AFC721}"/>
              </a:ext>
            </a:extLst>
          </p:cNvPr>
          <p:cNvSpPr txBox="1">
            <a:spLocks/>
          </p:cNvSpPr>
          <p:nvPr/>
        </p:nvSpPr>
        <p:spPr>
          <a:xfrm>
            <a:off x="7454789" y="1277790"/>
            <a:ext cx="3054461" cy="410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/>
              <a:t>*For reference, the percent of transcripts which were annotated as NMD in the </a:t>
            </a:r>
            <a:r>
              <a:rPr lang="en-US" sz="1000" dirty="0" err="1"/>
              <a:t>Ensembl</a:t>
            </a:r>
            <a:r>
              <a:rPr lang="en-US" sz="1000" dirty="0"/>
              <a:t> reference ≈ 7%</a:t>
            </a:r>
          </a:p>
        </p:txBody>
      </p:sp>
    </p:spTree>
    <p:extLst>
      <p:ext uri="{BB962C8B-B14F-4D97-AF65-F5344CB8AC3E}">
        <p14:creationId xmlns:p14="http://schemas.microsoft.com/office/powerpoint/2010/main" val="4131343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7911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/>
              <a:t>NMD reporting* - </a:t>
            </a:r>
            <a:r>
              <a:rPr lang="en-US" dirty="0">
                <a:solidFill>
                  <a:srgbClr val="7030A0"/>
                </a:solidFill>
              </a:rPr>
              <a:t>JUM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C676-F649-43A2-8760-630C3673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1346" y="5733898"/>
            <a:ext cx="2213708" cy="991443"/>
          </a:xfrm>
        </p:spPr>
        <p:txBody>
          <a:bodyPr>
            <a:normAutofit fontScale="32500" lnSpcReduction="20000"/>
          </a:bodyPr>
          <a:lstStyle/>
          <a:p>
            <a:r>
              <a:rPr lang="en-US" dirty="0"/>
              <a:t>There are 11.0533364846766% NMD junctions overall.</a:t>
            </a:r>
          </a:p>
          <a:p>
            <a:r>
              <a:rPr lang="en-US" dirty="0"/>
              <a:t>There are 54.9515480973765% first junctions overall.</a:t>
            </a:r>
          </a:p>
          <a:p>
            <a:r>
              <a:rPr lang="en-US" dirty="0"/>
              <a:t>There are 53.2813361695423% last junctions overall.</a:t>
            </a:r>
            <a:endParaRPr lang="en-US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97B49C-FECF-4237-8A14-9A0A61567D98}"/>
              </a:ext>
            </a:extLst>
          </p:cNvPr>
          <p:cNvSpPr txBox="1">
            <a:spLocks/>
          </p:cNvSpPr>
          <p:nvPr/>
        </p:nvSpPr>
        <p:spPr>
          <a:xfrm>
            <a:off x="3531081" y="5733898"/>
            <a:ext cx="2084359" cy="991443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9.7342804525125% NMD junctions constitutive.</a:t>
            </a:r>
          </a:p>
          <a:p>
            <a:r>
              <a:rPr lang="en-US" dirty="0"/>
              <a:t>There are 51.0786635096027% first junctions constitutive.</a:t>
            </a:r>
          </a:p>
          <a:p>
            <a:r>
              <a:rPr lang="en-US" dirty="0"/>
              <a:t>There are 52.5388055774796% last junctions constitutive.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8F0447-1E64-4B5A-8413-1408102B06BA}"/>
              </a:ext>
            </a:extLst>
          </p:cNvPr>
          <p:cNvSpPr txBox="1">
            <a:spLocks/>
          </p:cNvSpPr>
          <p:nvPr/>
        </p:nvSpPr>
        <p:spPr>
          <a:xfrm>
            <a:off x="6503155" y="5733898"/>
            <a:ext cx="2213708" cy="1027322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14.2184557438795% NMD exons differential.</a:t>
            </a:r>
          </a:p>
          <a:p>
            <a:r>
              <a:rPr lang="en-US" dirty="0"/>
              <a:t>There are 70.15065913371% first exons differential.</a:t>
            </a:r>
          </a:p>
          <a:p>
            <a:r>
              <a:rPr lang="en-US" dirty="0"/>
              <a:t>There are 58.0037664783427% last exons differential.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48C0F3E-1294-4CBA-A10C-32D9B9AFC721}"/>
              </a:ext>
            </a:extLst>
          </p:cNvPr>
          <p:cNvSpPr txBox="1">
            <a:spLocks/>
          </p:cNvSpPr>
          <p:nvPr/>
        </p:nvSpPr>
        <p:spPr>
          <a:xfrm>
            <a:off x="7733061" y="770577"/>
            <a:ext cx="3054461" cy="410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/>
              <a:t>*For reference, the percent of transcripts which were annotated as NMD in the </a:t>
            </a:r>
            <a:r>
              <a:rPr lang="en-US" sz="1000" dirty="0" err="1"/>
              <a:t>Ensembl</a:t>
            </a:r>
            <a:r>
              <a:rPr lang="en-US" sz="1000" dirty="0"/>
              <a:t> reference ≈ 7%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A7A865-57B4-47B8-AA12-0FA3A13A6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129" y="1375365"/>
            <a:ext cx="4610718" cy="43585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2DBFCF-04B3-4DE8-9A97-9269E7CD6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155" y="1351886"/>
            <a:ext cx="4668003" cy="434343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7A79E7D-E279-49E5-96AD-1C77E01BE5D1}"/>
              </a:ext>
            </a:extLst>
          </p:cNvPr>
          <p:cNvSpPr/>
          <p:nvPr/>
        </p:nvSpPr>
        <p:spPr>
          <a:xfrm>
            <a:off x="8837156" y="5733898"/>
            <a:ext cx="25398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Open Sans" panose="020B0606030504020204" pitchFamily="34" charset="0"/>
              </a:rPr>
              <a:t>There are 12.6984126984127% NMD exons differential (plausible).</a:t>
            </a:r>
          </a:p>
          <a:p>
            <a:r>
              <a:rPr lang="en-US" sz="800" dirty="0">
                <a:latin typeface="Open Sans" panose="020B0606030504020204" pitchFamily="34" charset="0"/>
              </a:rPr>
              <a:t>There are 60.3174603174603% first exons differential (plausible).</a:t>
            </a:r>
          </a:p>
          <a:p>
            <a:r>
              <a:rPr lang="en-US" sz="800" dirty="0">
                <a:latin typeface="Open Sans" panose="020B0606030504020204" pitchFamily="34" charset="0"/>
              </a:rPr>
              <a:t>There are 53.4920634920635% last exons differential (plausible).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215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758" y="381096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UpSet</a:t>
            </a:r>
            <a:r>
              <a:rPr lang="en-US" dirty="0"/>
              <a:t> plot – differential junctions </a:t>
            </a:r>
            <a:r>
              <a:rPr lang="en-US" dirty="0">
                <a:solidFill>
                  <a:srgbClr val="7030A0"/>
                </a:solidFill>
              </a:rPr>
              <a:t>(JUM)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48C0F3E-1294-4CBA-A10C-32D9B9AFC721}"/>
              </a:ext>
            </a:extLst>
          </p:cNvPr>
          <p:cNvSpPr txBox="1">
            <a:spLocks/>
          </p:cNvSpPr>
          <p:nvPr/>
        </p:nvSpPr>
        <p:spPr>
          <a:xfrm>
            <a:off x="8789963" y="1423208"/>
            <a:ext cx="3054461" cy="410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/>
              <a:t>*For reference, the percent of transcripts which were annotated as NMD in the </a:t>
            </a:r>
            <a:r>
              <a:rPr lang="en-US" sz="1000" dirty="0" err="1"/>
              <a:t>Ensembl</a:t>
            </a:r>
            <a:r>
              <a:rPr lang="en-US" sz="1000" dirty="0"/>
              <a:t> reference ≈ 7%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92E976-CB77-43DE-BF33-616E8030E4AD}"/>
              </a:ext>
            </a:extLst>
          </p:cNvPr>
          <p:cNvSpPr/>
          <p:nvPr/>
        </p:nvSpPr>
        <p:spPr>
          <a:xfrm>
            <a:off x="744758" y="110004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causes of NMD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likely locations of junctions and NMD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C8DB186E-C493-4CA6-BFBC-640D64C3A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134" y="2183697"/>
            <a:ext cx="10929731" cy="419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91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7030A0"/>
                </a:solidFill>
              </a:rPr>
              <a:t>JUM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570305"/>
            <a:ext cx="4709144" cy="1807895"/>
          </a:xfrm>
        </p:spPr>
        <p:txBody>
          <a:bodyPr>
            <a:normAutofit/>
          </a:bodyPr>
          <a:lstStyle/>
          <a:p>
            <a:r>
              <a:rPr lang="en-US" dirty="0"/>
              <a:t>398 genes with AS between first/last timepoints</a:t>
            </a:r>
          </a:p>
          <a:p>
            <a:r>
              <a:rPr lang="en-US" dirty="0"/>
              <a:t>KEGG pathways enriched: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ECE9B-24C8-43FA-95F0-A67355230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9" y="3378200"/>
            <a:ext cx="5639446" cy="1338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05CB5E-766E-49F5-8107-552A4729E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956" y="4771578"/>
            <a:ext cx="5770357" cy="1019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7203B-C014-466B-B0E3-EB105AB6CD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230"/>
          <a:stretch/>
        </p:blipFill>
        <p:spPr>
          <a:xfrm>
            <a:off x="5994991" y="1260935"/>
            <a:ext cx="5801238" cy="28731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D24841-4BB1-451F-ACC7-EEC981F656CD}"/>
              </a:ext>
            </a:extLst>
          </p:cNvPr>
          <p:cNvSpPr/>
          <p:nvPr/>
        </p:nvSpPr>
        <p:spPr>
          <a:xfrm>
            <a:off x="9054936" y="5140519"/>
            <a:ext cx="28138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Kinetics of KCNMA1 channels are determined by [intracellular calcium status,] alternative splicing, phosphorylation status and its combination with modulating beta subunits.</a:t>
            </a:r>
            <a:r>
              <a:rPr lang="en-US" sz="1200" dirty="0"/>
              <a:t> (Genetics Home Reference, NIH)</a:t>
            </a:r>
            <a:endParaRPr lang="en-US" sz="12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CDD19F-7FC3-4707-9CA7-4C928EE77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83" y="5903402"/>
            <a:ext cx="4185682" cy="621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7AC666-DBBC-4FF2-9E58-E763D6010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2941" y="5903402"/>
            <a:ext cx="2225744" cy="8606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A2D0612-71C1-49F0-A232-E64A843184DB}"/>
                  </a:ext>
                </a:extLst>
              </p14:cNvPr>
              <p14:cNvContentPartPr/>
              <p14:nvPr/>
            </p14:nvContentPartPr>
            <p14:xfrm>
              <a:off x="1314360" y="3800520"/>
              <a:ext cx="1362600" cy="743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A2D0612-71C1-49F0-A232-E64A843184D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05000" y="3791160"/>
                <a:ext cx="1381320" cy="76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7289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7030A0"/>
                </a:solidFill>
              </a:rPr>
              <a:t>JUM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570305"/>
            <a:ext cx="4709144" cy="1807895"/>
          </a:xfrm>
        </p:spPr>
        <p:txBody>
          <a:bodyPr>
            <a:normAutofit/>
          </a:bodyPr>
          <a:lstStyle/>
          <a:p>
            <a:r>
              <a:rPr lang="en-US" dirty="0"/>
              <a:t>398 genes with AS between first/last timepoints</a:t>
            </a:r>
          </a:p>
          <a:p>
            <a:r>
              <a:rPr lang="en-US" dirty="0"/>
              <a:t>BP GO term: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33F3D8-5168-4EE9-9C19-0612AD34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6540"/>
            <a:ext cx="5545948" cy="727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1B627-D3BE-4DA3-A2E7-EB6663E19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875" y="1886518"/>
            <a:ext cx="6154118" cy="408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1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570305"/>
            <a:ext cx="4709144" cy="1807895"/>
          </a:xfrm>
        </p:spPr>
        <p:txBody>
          <a:bodyPr>
            <a:normAutofit/>
          </a:bodyPr>
          <a:lstStyle/>
          <a:p>
            <a:r>
              <a:rPr lang="en-US" dirty="0"/>
              <a:t>398 genes with AS between first/last timepoints</a:t>
            </a:r>
          </a:p>
          <a:p>
            <a:r>
              <a:rPr lang="en-US" dirty="0"/>
              <a:t>MF GO term: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EB5C44-26C7-4147-B49E-04566B412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19" y="3295784"/>
            <a:ext cx="6953361" cy="17693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CEB14-551F-41C2-AFB2-4676DA88058D}"/>
              </a:ext>
            </a:extLst>
          </p:cNvPr>
          <p:cNvSpPr txBox="1">
            <a:spLocks/>
          </p:cNvSpPr>
          <p:nvPr/>
        </p:nvSpPr>
        <p:spPr>
          <a:xfrm>
            <a:off x="838200" y="301625"/>
            <a:ext cx="10515600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 first look at the data: </a:t>
            </a:r>
            <a:r>
              <a:rPr lang="en-US">
                <a:solidFill>
                  <a:srgbClr val="7030A0"/>
                </a:solidFill>
              </a:rPr>
              <a:t>JUM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041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7030A0"/>
                </a:solidFill>
              </a:rPr>
              <a:t>JUM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570305"/>
            <a:ext cx="4709144" cy="1807895"/>
          </a:xfrm>
        </p:spPr>
        <p:txBody>
          <a:bodyPr>
            <a:normAutofit/>
          </a:bodyPr>
          <a:lstStyle/>
          <a:p>
            <a:r>
              <a:rPr lang="en-US" dirty="0"/>
              <a:t>983 genes with differential AS (any significant pairwise change)</a:t>
            </a:r>
          </a:p>
          <a:p>
            <a:r>
              <a:rPr lang="en-US" dirty="0"/>
              <a:t>KEGG pathways: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AAC7C-C267-4C3C-8F08-491AAF343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2" y="3635700"/>
            <a:ext cx="5334038" cy="1186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58B714-4019-4643-A137-4720D327A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527" y="1368070"/>
            <a:ext cx="6515595" cy="402026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D25EFF4-FE08-4FDD-91DD-9F9539095BA8}"/>
              </a:ext>
            </a:extLst>
          </p:cNvPr>
          <p:cNvSpPr txBox="1">
            <a:spLocks/>
          </p:cNvSpPr>
          <p:nvPr/>
        </p:nvSpPr>
        <p:spPr>
          <a:xfrm>
            <a:off x="539750" y="4822219"/>
            <a:ext cx="4709144" cy="187546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Focal adhesion/cytoskeletal components clearly important</a:t>
            </a:r>
          </a:p>
          <a:p>
            <a:r>
              <a:rPr lang="en-US" dirty="0"/>
              <a:t>Deep connections with </a:t>
            </a:r>
            <a:r>
              <a:rPr lang="en-US" dirty="0" err="1"/>
              <a:t>mechanosensing</a:t>
            </a:r>
            <a:r>
              <a:rPr lang="en-US" dirty="0"/>
              <a:t> machinery, regulated by AS.</a:t>
            </a:r>
          </a:p>
          <a:p>
            <a:r>
              <a:rPr lang="en-US" dirty="0"/>
              <a:t>AS seems to often occur in kinases</a:t>
            </a:r>
          </a:p>
        </p:txBody>
      </p:sp>
    </p:spTree>
    <p:extLst>
      <p:ext uri="{BB962C8B-B14F-4D97-AF65-F5344CB8AC3E}">
        <p14:creationId xmlns:p14="http://schemas.microsoft.com/office/powerpoint/2010/main" val="1423457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C00000"/>
                </a:solidFill>
              </a:rPr>
              <a:t>PSI-Sigma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BD5CC-DD80-4E9B-A944-54C7136C4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727" y="1440153"/>
            <a:ext cx="6386266" cy="479107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570305"/>
            <a:ext cx="4709144" cy="180789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??? genes with AS between first and last time point</a:t>
            </a:r>
          </a:p>
          <a:p>
            <a:r>
              <a:rPr lang="en-US" dirty="0"/>
              <a:t>KEGG pathway enriched for </a:t>
            </a:r>
            <a:r>
              <a:rPr lang="en-US" dirty="0" err="1"/>
              <a:t>Wnt</a:t>
            </a:r>
            <a:r>
              <a:rPr lang="en-US" dirty="0"/>
              <a:t> signaling – a good sign</a:t>
            </a:r>
          </a:p>
          <a:p>
            <a:r>
              <a:rPr lang="en-US" dirty="0"/>
              <a:t>Mostly transcription factors TCF7/7L2, NFATC1/3/4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CF722C-B280-42F1-A4A4-E421CE249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7" y="3835690"/>
            <a:ext cx="5414193" cy="193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80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C00000"/>
                </a:solidFill>
              </a:rPr>
              <a:t>PSI-Sigma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707" y="1499916"/>
            <a:ext cx="4121480" cy="9048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Top 30 GO Term enrichment for all 1899 genes differentially spliced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C2E75-19C5-4D1E-8A97-B1B44E421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050" y="1127296"/>
            <a:ext cx="6089650" cy="2806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2B5F88-7DC1-4E92-AE97-8AD007606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050" y="4013477"/>
            <a:ext cx="6089650" cy="3039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C193D5-B264-41B7-8B70-9B7E2CF09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3568265"/>
            <a:ext cx="5651500" cy="29223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97972F2-7D7C-43E0-90B9-B9B1492A013D}"/>
                  </a:ext>
                </a:extLst>
              </p14:cNvPr>
              <p14:cNvContentPartPr/>
              <p14:nvPr/>
            </p14:nvContentPartPr>
            <p14:xfrm>
              <a:off x="1347840" y="2824200"/>
              <a:ext cx="9353880" cy="2648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97972F2-7D7C-43E0-90B9-B9B1492A01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8480" y="2814840"/>
                <a:ext cx="9372600" cy="266688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0AF7687-DD04-4736-85AE-FE6EA0E4A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3262" y="1499916"/>
            <a:ext cx="964788" cy="152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54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C00000"/>
                </a:solidFill>
              </a:rPr>
              <a:t>PSI-Sigma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707" y="1499916"/>
            <a:ext cx="4121480" cy="9048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Top 30 PFAM family enrichment for all 1899 genes differentially spliced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FB6E5CE-8CE0-4361-BBAA-12E5CE21D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0580" y="1499916"/>
            <a:ext cx="7025640" cy="127034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F10AF5-D7D6-485C-BA7A-F2C32CB31F88}"/>
              </a:ext>
            </a:extLst>
          </p:cNvPr>
          <p:cNvCxnSpPr>
            <a:cxnSpLocks/>
          </p:cNvCxnSpPr>
          <p:nvPr/>
        </p:nvCxnSpPr>
        <p:spPr>
          <a:xfrm flipH="1">
            <a:off x="3782292" y="2158659"/>
            <a:ext cx="1223157" cy="12703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F582D3-34BE-4445-8C2A-E42DA1ADA379}"/>
              </a:ext>
            </a:extLst>
          </p:cNvPr>
          <p:cNvCxnSpPr>
            <a:cxnSpLocks/>
          </p:cNvCxnSpPr>
          <p:nvPr/>
        </p:nvCxnSpPr>
        <p:spPr>
          <a:xfrm flipH="1">
            <a:off x="8775865" y="2404791"/>
            <a:ext cx="788926" cy="75111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D0B48D7-EBEA-413D-BDF4-0E997889D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00" y="2894256"/>
            <a:ext cx="2720399" cy="38271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D1ED1C-6BEF-47D3-9747-21E3EB5BAD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445"/>
          <a:stretch/>
        </p:blipFill>
        <p:spPr>
          <a:xfrm>
            <a:off x="7135812" y="3241964"/>
            <a:ext cx="2720398" cy="292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01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7878</TotalTime>
  <Words>1502</Words>
  <Application>Microsoft Office PowerPoint</Application>
  <PresentationFormat>Widescreen</PresentationFormat>
  <Paragraphs>176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Open Sans</vt:lpstr>
      <vt:lpstr>Office Theme</vt:lpstr>
      <vt:lpstr>Spliceome dynamics during osteogenesis</vt:lpstr>
      <vt:lpstr>Specificity of AS targets - multifaceted</vt:lpstr>
      <vt:lpstr>A first look at the data: JUM</vt:lpstr>
      <vt:lpstr>A first look at the data: JUM</vt:lpstr>
      <vt:lpstr>PowerPoint Presentation</vt:lpstr>
      <vt:lpstr>A first look at the data: JUM</vt:lpstr>
      <vt:lpstr>A first look at the data: PSI-Sigma</vt:lpstr>
      <vt:lpstr>A first look at the data: PSI-Sigma</vt:lpstr>
      <vt:lpstr>A first look at the data: PSI-Sigma</vt:lpstr>
      <vt:lpstr>Clustering of time-series spliceomic data</vt:lpstr>
      <vt:lpstr>Functional enrichment</vt:lpstr>
      <vt:lpstr>Cluster-wise GO terms of interest - PSI-Sigma </vt:lpstr>
      <vt:lpstr>Cluster-wise GO terms of interest - PSI-Sigma </vt:lpstr>
      <vt:lpstr>Cluster-wise GO terms of interest - PSI-Sigma </vt:lpstr>
      <vt:lpstr>Cluster-wise GO terms of interest - PSI-Sigma </vt:lpstr>
      <vt:lpstr>Cluster-wise GO terms of interest – JUM (plausible only) </vt:lpstr>
      <vt:lpstr>Recurring genes of interest - JUM </vt:lpstr>
      <vt:lpstr>Functional enrichment</vt:lpstr>
      <vt:lpstr>NMD analysis</vt:lpstr>
      <vt:lpstr>Predicting NMD candidates (de novo)</vt:lpstr>
      <vt:lpstr>Predicting NMD candidates (de novo)</vt:lpstr>
      <vt:lpstr>NMD reporting* - PSI-Sigma</vt:lpstr>
      <vt:lpstr>NMD reporting* - JUM</vt:lpstr>
      <vt:lpstr>UpSet plot – differential junctions (JUM)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splicing analysis of osteogenic MSC differentiation</dc:title>
  <dc:creator>Angel Liang</dc:creator>
  <cp:lastModifiedBy>Angel Liang</cp:lastModifiedBy>
  <cp:revision>784</cp:revision>
  <dcterms:created xsi:type="dcterms:W3CDTF">2020-04-06T05:04:05Z</dcterms:created>
  <dcterms:modified xsi:type="dcterms:W3CDTF">2020-04-15T07:54:47Z</dcterms:modified>
</cp:coreProperties>
</file>